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6" r:id="rId2"/>
    <p:sldId id="287" r:id="rId3"/>
    <p:sldId id="288" r:id="rId4"/>
    <p:sldId id="260" r:id="rId5"/>
    <p:sldId id="261" r:id="rId6"/>
    <p:sldId id="289" r:id="rId7"/>
    <p:sldId id="262" r:id="rId8"/>
    <p:sldId id="290" r:id="rId9"/>
    <p:sldId id="291" r:id="rId10"/>
    <p:sldId id="292" r:id="rId11"/>
    <p:sldId id="263" r:id="rId12"/>
    <p:sldId id="294" r:id="rId13"/>
    <p:sldId id="293" r:id="rId14"/>
    <p:sldId id="266" r:id="rId15"/>
    <p:sldId id="268" r:id="rId16"/>
    <p:sldId id="269" r:id="rId17"/>
    <p:sldId id="270" r:id="rId18"/>
    <p:sldId id="286" r:id="rId19"/>
  </p:sldIdLst>
  <p:sldSz cx="9144000" cy="6858000" type="screen4x3"/>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10"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51988F-16D6-4EAF-BE03-08481F0F1BFD}" type="datetimeFigureOut">
              <a:rPr lang="fi-FI" smtClean="0"/>
              <a:pPr/>
              <a:t>6.8.2017</a:t>
            </a:fld>
            <a:endParaRPr lang="fi-FI"/>
          </a:p>
        </p:txBody>
      </p:sp>
      <p:sp>
        <p:nvSpPr>
          <p:cNvPr id="4" name="Dian kuvan paikkamerkki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6" name="Alatunnisteen paikkamerk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F31B02B-F0AE-4AA2-99DC-43089F6FF571}" type="slidenum">
              <a:rPr lang="fi-FI" smtClean="0"/>
              <a:pPr/>
              <a:t>‹nº›</a:t>
            </a:fld>
            <a:endParaRPr lang="fi-FI"/>
          </a:p>
        </p:txBody>
      </p:sp>
    </p:spTree>
    <p:extLst>
      <p:ext uri="{BB962C8B-B14F-4D97-AF65-F5344CB8AC3E}">
        <p14:creationId xmlns:p14="http://schemas.microsoft.com/office/powerpoint/2010/main" xmlns="" val="40151997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smtClean="0"/>
              <a:t>Mitäpä </a:t>
            </a:r>
            <a:endParaRPr lang="fi-FI" dirty="0"/>
          </a:p>
        </p:txBody>
      </p:sp>
      <p:sp>
        <p:nvSpPr>
          <p:cNvPr id="4" name="Dian numeron paikkamerkki 3"/>
          <p:cNvSpPr>
            <a:spLocks noGrp="1"/>
          </p:cNvSpPr>
          <p:nvPr>
            <p:ph type="sldNum" sz="quarter" idx="10"/>
          </p:nvPr>
        </p:nvSpPr>
        <p:spPr/>
        <p:txBody>
          <a:bodyPr/>
          <a:lstStyle/>
          <a:p>
            <a:fld id="{2F31B02B-F0AE-4AA2-99DC-43089F6FF571}" type="slidenum">
              <a:rPr lang="fi-FI" smtClean="0"/>
              <a:pPr/>
              <a:t>13</a:t>
            </a:fld>
            <a:endParaRPr lang="fi-FI"/>
          </a:p>
        </p:txBody>
      </p:sp>
    </p:spTree>
    <p:extLst>
      <p:ext uri="{BB962C8B-B14F-4D97-AF65-F5344CB8AC3E}">
        <p14:creationId xmlns:p14="http://schemas.microsoft.com/office/powerpoint/2010/main" xmlns="" val="26383315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Otsikkodia">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fi-FI" smtClean="0"/>
              <a:t>Muokkaa perustyyl. napsautt.</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en-US" dirty="0"/>
          </a:p>
        </p:txBody>
      </p:sp>
      <p:sp>
        <p:nvSpPr>
          <p:cNvPr id="4" name="Date Placeholder 3"/>
          <p:cNvSpPr>
            <a:spLocks noGrp="1"/>
          </p:cNvSpPr>
          <p:nvPr>
            <p:ph type="dt" sz="half" idx="10"/>
          </p:nvPr>
        </p:nvSpPr>
        <p:spPr/>
        <p:txBody>
          <a:bodyPr/>
          <a:lstStyle/>
          <a:p>
            <a:fld id="{676BF76D-957D-4B2D-8B40-4C72C84BEC00}" type="datetimeFigureOut">
              <a:rPr lang="fi-FI" smtClean="0"/>
              <a:pPr/>
              <a:t>6.8.2017</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6D1A7F99-EA18-448C-AD4F-4F37824CAF71}" type="slidenum">
              <a:rPr lang="fi-FI" smtClean="0"/>
              <a:pPr/>
              <a:t>‹nº›</a:t>
            </a:fld>
            <a:endParaRPr lang="fi-FI"/>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smtClean="0"/>
              <a:t>Muokkaa perustyyl. napsautt.</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a:p>
        </p:txBody>
      </p:sp>
      <p:sp>
        <p:nvSpPr>
          <p:cNvPr id="4" name="Date Placeholder 3"/>
          <p:cNvSpPr>
            <a:spLocks noGrp="1"/>
          </p:cNvSpPr>
          <p:nvPr>
            <p:ph type="dt" sz="half" idx="10"/>
          </p:nvPr>
        </p:nvSpPr>
        <p:spPr/>
        <p:txBody>
          <a:bodyPr/>
          <a:lstStyle/>
          <a:p>
            <a:fld id="{676BF76D-957D-4B2D-8B40-4C72C84BEC00}" type="datetimeFigureOut">
              <a:rPr lang="fi-FI" smtClean="0"/>
              <a:pPr/>
              <a:t>6.8.2017</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6D1A7F99-EA18-448C-AD4F-4F37824CAF71}" type="slidenum">
              <a:rPr lang="fi-FI" smtClean="0"/>
              <a:pPr/>
              <a:t>‹nº›</a:t>
            </a:fld>
            <a:endParaRPr lang="fi-FI"/>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Pystysuora otsikko ja teksti">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676BF76D-957D-4B2D-8B40-4C72C84BEC00}" type="datetimeFigureOut">
              <a:rPr lang="fi-FI" smtClean="0"/>
              <a:pPr/>
              <a:t>6.8.2017</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6D1A7F99-EA18-448C-AD4F-4F37824CAF71}" type="slidenum">
              <a:rPr lang="fi-FI" smtClean="0"/>
              <a:pPr/>
              <a:t>‹nº›</a:t>
            </a:fld>
            <a:endParaRPr lang="fi-FI"/>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fi-FI" smtClean="0"/>
              <a:t>Muokkaa perustyyl. napsautt.</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a:p>
        </p:txBody>
      </p:sp>
      <p:sp>
        <p:nvSpPr>
          <p:cNvPr id="4" name="Date Placeholder 3"/>
          <p:cNvSpPr>
            <a:spLocks noGrp="1"/>
          </p:cNvSpPr>
          <p:nvPr>
            <p:ph type="dt" sz="half" idx="10"/>
          </p:nvPr>
        </p:nvSpPr>
        <p:spPr/>
        <p:txBody>
          <a:bodyPr/>
          <a:lstStyle/>
          <a:p>
            <a:fld id="{676BF76D-957D-4B2D-8B40-4C72C84BEC00}" type="datetimeFigureOut">
              <a:rPr lang="fi-FI" smtClean="0"/>
              <a:pPr/>
              <a:t>6.8.2017</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6D1A7F99-EA18-448C-AD4F-4F37824CAF71}" type="slidenum">
              <a:rPr lang="fi-FI" smtClean="0"/>
              <a:pPr/>
              <a:t>‹nº›</a:t>
            </a:fld>
            <a:endParaRPr lang="fi-FI"/>
          </a:p>
        </p:txBody>
      </p:sp>
      <p:sp>
        <p:nvSpPr>
          <p:cNvPr id="7" name="Title 6"/>
          <p:cNvSpPr>
            <a:spLocks noGrp="1"/>
          </p:cNvSpPr>
          <p:nvPr>
            <p:ph type="title"/>
          </p:nvPr>
        </p:nvSpPr>
        <p:spPr/>
        <p:txBody>
          <a:bodyPr/>
          <a:lstStyle/>
          <a:p>
            <a:r>
              <a:rPr lang="fi-FI" smtClean="0"/>
              <a:t>Muokkaa perustyyl. napsautt.</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Osan ylätunniste">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fi-FI" smtClean="0"/>
              <a:t>Muokkaa perustyyl. napsautt.</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smtClean="0"/>
              <a:t>Muokkaa tekstin perustyylejä napsauttamalla</a:t>
            </a:r>
          </a:p>
        </p:txBody>
      </p:sp>
      <p:sp>
        <p:nvSpPr>
          <p:cNvPr id="4" name="Date Placeholder 3"/>
          <p:cNvSpPr>
            <a:spLocks noGrp="1"/>
          </p:cNvSpPr>
          <p:nvPr>
            <p:ph type="dt" sz="half" idx="10"/>
          </p:nvPr>
        </p:nvSpPr>
        <p:spPr/>
        <p:txBody>
          <a:bodyPr/>
          <a:lstStyle/>
          <a:p>
            <a:fld id="{676BF76D-957D-4B2D-8B40-4C72C84BEC00}" type="datetimeFigureOut">
              <a:rPr lang="fi-FI" smtClean="0"/>
              <a:pPr/>
              <a:t>6.8.2017</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6D1A7F99-EA18-448C-AD4F-4F37824CAF71}" type="slidenum">
              <a:rPr lang="fi-FI" smtClean="0"/>
              <a:pPr/>
              <a:t>‹nº›</a:t>
            </a:fld>
            <a:endParaRPr lang="fi-FI"/>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smtClean="0"/>
              <a:t>Muokkaa perustyyl. napsautt.</a:t>
            </a:r>
            <a:endParaRPr lang="en-US"/>
          </a:p>
        </p:txBody>
      </p:sp>
      <p:sp>
        <p:nvSpPr>
          <p:cNvPr id="5" name="Date Placeholder 4"/>
          <p:cNvSpPr>
            <a:spLocks noGrp="1"/>
          </p:cNvSpPr>
          <p:nvPr>
            <p:ph type="dt" sz="half" idx="10"/>
          </p:nvPr>
        </p:nvSpPr>
        <p:spPr/>
        <p:txBody>
          <a:bodyPr/>
          <a:lstStyle/>
          <a:p>
            <a:fld id="{676BF76D-957D-4B2D-8B40-4C72C84BEC00}" type="datetimeFigureOut">
              <a:rPr lang="fi-FI" smtClean="0"/>
              <a:pPr/>
              <a:t>6.8.2017</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6D1A7F99-EA18-448C-AD4F-4F37824CAF71}" type="slidenum">
              <a:rPr lang="fi-FI" smtClean="0"/>
              <a:pPr/>
              <a:t>‹nº›</a:t>
            </a:fld>
            <a:endParaRPr lang="fi-FI"/>
          </a:p>
        </p:txBody>
      </p:sp>
      <p:sp>
        <p:nvSpPr>
          <p:cNvPr id="9" name="Content Placeholder 8"/>
          <p:cNvSpPr>
            <a:spLocks noGrp="1"/>
          </p:cNvSpPr>
          <p:nvPr>
            <p:ph sz="quarter" idx="13"/>
          </p:nvPr>
        </p:nvSpPr>
        <p:spPr>
          <a:xfrm>
            <a:off x="676655" y="2679192"/>
            <a:ext cx="3822192" cy="3447288"/>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i-FI" smtClean="0"/>
              <a:t>Muokkaa perustyyl. napsautt.</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7" name="Date Placeholder 6"/>
          <p:cNvSpPr>
            <a:spLocks noGrp="1"/>
          </p:cNvSpPr>
          <p:nvPr>
            <p:ph type="dt" sz="half" idx="10"/>
          </p:nvPr>
        </p:nvSpPr>
        <p:spPr/>
        <p:txBody>
          <a:bodyPr/>
          <a:lstStyle/>
          <a:p>
            <a:fld id="{676BF76D-957D-4B2D-8B40-4C72C84BEC00}" type="datetimeFigureOut">
              <a:rPr lang="fi-FI" smtClean="0"/>
              <a:pPr/>
              <a:t>6.8.2017</a:t>
            </a:fld>
            <a:endParaRPr lang="fi-FI"/>
          </a:p>
        </p:txBody>
      </p:sp>
      <p:sp>
        <p:nvSpPr>
          <p:cNvPr id="8" name="Footer Placeholder 7"/>
          <p:cNvSpPr>
            <a:spLocks noGrp="1"/>
          </p:cNvSpPr>
          <p:nvPr>
            <p:ph type="ftr" sz="quarter" idx="11"/>
          </p:nvPr>
        </p:nvSpPr>
        <p:spPr/>
        <p:txBody>
          <a:bodyPr/>
          <a:lstStyle/>
          <a:p>
            <a:endParaRPr lang="fi-FI"/>
          </a:p>
        </p:txBody>
      </p:sp>
      <p:sp>
        <p:nvSpPr>
          <p:cNvPr id="9" name="Slide Number Placeholder 8"/>
          <p:cNvSpPr>
            <a:spLocks noGrp="1"/>
          </p:cNvSpPr>
          <p:nvPr>
            <p:ph type="sldNum" sz="quarter" idx="12"/>
          </p:nvPr>
        </p:nvSpPr>
        <p:spPr/>
        <p:txBody>
          <a:bodyPr/>
          <a:lstStyle/>
          <a:p>
            <a:fld id="{6D1A7F99-EA18-448C-AD4F-4F37824CAF71}" type="slidenum">
              <a:rPr lang="fi-FI" smtClean="0"/>
              <a:pPr/>
              <a:t>‹nº›</a:t>
            </a:fld>
            <a:endParaRPr lang="fi-FI"/>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smtClean="0"/>
              <a:t>Muokkaa perustyyl. napsautt.</a:t>
            </a:r>
            <a:endParaRPr lang="en-US"/>
          </a:p>
        </p:txBody>
      </p:sp>
      <p:sp>
        <p:nvSpPr>
          <p:cNvPr id="3" name="Date Placeholder 2"/>
          <p:cNvSpPr>
            <a:spLocks noGrp="1"/>
          </p:cNvSpPr>
          <p:nvPr>
            <p:ph type="dt" sz="half" idx="10"/>
          </p:nvPr>
        </p:nvSpPr>
        <p:spPr/>
        <p:txBody>
          <a:bodyPr/>
          <a:lstStyle/>
          <a:p>
            <a:fld id="{676BF76D-957D-4B2D-8B40-4C72C84BEC00}" type="datetimeFigureOut">
              <a:rPr lang="fi-FI" smtClean="0"/>
              <a:pPr/>
              <a:t>6.8.2017</a:t>
            </a:fld>
            <a:endParaRPr lang="fi-FI"/>
          </a:p>
        </p:txBody>
      </p:sp>
      <p:sp>
        <p:nvSpPr>
          <p:cNvPr id="4" name="Footer Placeholder 3"/>
          <p:cNvSpPr>
            <a:spLocks noGrp="1"/>
          </p:cNvSpPr>
          <p:nvPr>
            <p:ph type="ftr" sz="quarter" idx="11"/>
          </p:nvPr>
        </p:nvSpPr>
        <p:spPr/>
        <p:txBody>
          <a:bodyPr/>
          <a:lstStyle/>
          <a:p>
            <a:endParaRPr lang="fi-FI"/>
          </a:p>
        </p:txBody>
      </p:sp>
      <p:sp>
        <p:nvSpPr>
          <p:cNvPr id="5" name="Slide Number Placeholder 4"/>
          <p:cNvSpPr>
            <a:spLocks noGrp="1"/>
          </p:cNvSpPr>
          <p:nvPr>
            <p:ph type="sldNum" sz="quarter" idx="12"/>
          </p:nvPr>
        </p:nvSpPr>
        <p:spPr/>
        <p:txBody>
          <a:bodyPr/>
          <a:lstStyle/>
          <a:p>
            <a:fld id="{6D1A7F99-EA18-448C-AD4F-4F37824CAF71}" type="slidenum">
              <a:rPr lang="fi-FI" smtClean="0"/>
              <a:pPr/>
              <a:t>‹nº›</a:t>
            </a:fld>
            <a:endParaRPr lang="fi-FI"/>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Tyhjä">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676BF76D-957D-4B2D-8B40-4C72C84BEC00}" type="datetimeFigureOut">
              <a:rPr lang="fi-FI" smtClean="0"/>
              <a:pPr/>
              <a:t>6.8.2017</a:t>
            </a:fld>
            <a:endParaRPr lang="fi-FI"/>
          </a:p>
        </p:txBody>
      </p:sp>
      <p:sp>
        <p:nvSpPr>
          <p:cNvPr id="3" name="Footer Placeholder 2"/>
          <p:cNvSpPr>
            <a:spLocks noGrp="1"/>
          </p:cNvSpPr>
          <p:nvPr>
            <p:ph type="ftr" sz="quarter" idx="11"/>
          </p:nvPr>
        </p:nvSpPr>
        <p:spPr/>
        <p:txBody>
          <a:bodyPr/>
          <a:lstStyle/>
          <a:p>
            <a:endParaRPr lang="fi-FI"/>
          </a:p>
        </p:txBody>
      </p:sp>
      <p:sp>
        <p:nvSpPr>
          <p:cNvPr id="4" name="Slide Number Placeholder 3"/>
          <p:cNvSpPr>
            <a:spLocks noGrp="1"/>
          </p:cNvSpPr>
          <p:nvPr>
            <p:ph type="sldNum" sz="quarter" idx="12"/>
          </p:nvPr>
        </p:nvSpPr>
        <p:spPr/>
        <p:txBody>
          <a:bodyPr/>
          <a:lstStyle/>
          <a:p>
            <a:fld id="{6D1A7F99-EA18-448C-AD4F-4F37824CAF71}" type="slidenum">
              <a:rPr lang="fi-FI" smtClean="0"/>
              <a:pPr/>
              <a:t>‹nº›</a:t>
            </a:fld>
            <a:endParaRPr lang="fi-FI"/>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tsikollinen sisältö">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676BF76D-957D-4B2D-8B40-4C72C84BEC00}" type="datetimeFigureOut">
              <a:rPr lang="fi-FI" smtClean="0"/>
              <a:pPr/>
              <a:t>6.8.2017</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6D1A7F99-EA18-448C-AD4F-4F37824CAF71}" type="slidenum">
              <a:rPr lang="fi-FI" smtClean="0"/>
              <a:pPr/>
              <a:t>‹nº›</a:t>
            </a:fld>
            <a:endParaRPr lang="fi-FI"/>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fi-FI" smtClean="0"/>
              <a:t>Muokkaa perustyyl. napsautt.</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tsikollinen kuva">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fi-FI" smtClean="0"/>
              <a:t>Muokkaa perustyyl. napsautt.</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Date Placeholder 4"/>
          <p:cNvSpPr>
            <a:spLocks noGrp="1"/>
          </p:cNvSpPr>
          <p:nvPr>
            <p:ph type="dt" sz="half" idx="10"/>
          </p:nvPr>
        </p:nvSpPr>
        <p:spPr/>
        <p:txBody>
          <a:bodyPr/>
          <a:lstStyle/>
          <a:p>
            <a:fld id="{676BF76D-957D-4B2D-8B40-4C72C84BEC00}" type="datetimeFigureOut">
              <a:rPr lang="fi-FI" smtClean="0"/>
              <a:pPr/>
              <a:t>6.8.2017</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6D1A7F99-EA18-448C-AD4F-4F37824CAF71}" type="slidenum">
              <a:rPr lang="fi-FI" smtClean="0"/>
              <a:pPr/>
              <a:t>‹nº›</a:t>
            </a:fld>
            <a:endParaRPr lang="fi-FI"/>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smtClean="0"/>
              <a:t>Lisää kuva napsauttamalla kuvaketta</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fi-FI" smtClean="0"/>
              <a:t>Muokkaa perustyyl. napsautt.</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676BF76D-957D-4B2D-8B40-4C72C84BEC00}" type="datetimeFigureOut">
              <a:rPr lang="fi-FI" smtClean="0"/>
              <a:pPr/>
              <a:t>6.8.2017</a:t>
            </a:fld>
            <a:endParaRPr lang="fi-FI"/>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fi-FI"/>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6D1A7F99-EA18-448C-AD4F-4F37824CAF71}" type="slidenum">
              <a:rPr lang="fi-FI" smtClean="0"/>
              <a:pPr/>
              <a:t>‹nº›</a:t>
            </a:fld>
            <a:endParaRPr lang="fi-FI"/>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oph.fi/english/education_development/current_reforms/curriculum_reform_2016"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r>
              <a:rPr lang="fi-FI" dirty="0" err="1" smtClean="0"/>
              <a:t>Education</a:t>
            </a:r>
            <a:r>
              <a:rPr lang="fi-FI" dirty="0" smtClean="0"/>
              <a:t> and </a:t>
            </a:r>
            <a:r>
              <a:rPr lang="fi-FI" dirty="0" err="1" smtClean="0"/>
              <a:t>special</a:t>
            </a:r>
            <a:r>
              <a:rPr lang="fi-FI" dirty="0" smtClean="0"/>
              <a:t> </a:t>
            </a:r>
            <a:r>
              <a:rPr lang="fi-FI" dirty="0" err="1" smtClean="0"/>
              <a:t>education</a:t>
            </a:r>
            <a:r>
              <a:rPr lang="fi-FI" dirty="0" smtClean="0"/>
              <a:t> in Finland</a:t>
            </a:r>
            <a:endParaRPr lang="fi-FI" dirty="0"/>
          </a:p>
        </p:txBody>
      </p:sp>
      <p:sp>
        <p:nvSpPr>
          <p:cNvPr id="3" name="Alaotsikko 2"/>
          <p:cNvSpPr>
            <a:spLocks noGrp="1"/>
          </p:cNvSpPr>
          <p:nvPr>
            <p:ph type="subTitle" idx="1"/>
          </p:nvPr>
        </p:nvSpPr>
        <p:spPr/>
        <p:txBody>
          <a:bodyPr>
            <a:normAutofit/>
          </a:bodyPr>
          <a:lstStyle/>
          <a:p>
            <a:r>
              <a:rPr lang="fi-FI" dirty="0" smtClean="0"/>
              <a:t>16.4.2017</a:t>
            </a:r>
          </a:p>
          <a:p>
            <a:r>
              <a:rPr lang="fi-FI" dirty="0" smtClean="0"/>
              <a:t>Seppo Myllyoja,</a:t>
            </a:r>
          </a:p>
          <a:p>
            <a:r>
              <a:rPr lang="fi-FI" dirty="0" err="1" smtClean="0"/>
              <a:t>special</a:t>
            </a:r>
            <a:r>
              <a:rPr lang="fi-FI" dirty="0" smtClean="0"/>
              <a:t> </a:t>
            </a:r>
            <a:r>
              <a:rPr lang="fi-FI" dirty="0" err="1" smtClean="0"/>
              <a:t>education</a:t>
            </a:r>
            <a:r>
              <a:rPr lang="fi-FI" dirty="0" smtClean="0"/>
              <a:t> </a:t>
            </a:r>
            <a:r>
              <a:rPr lang="fi-FI" dirty="0" err="1" smtClean="0"/>
              <a:t>teacher</a:t>
            </a:r>
            <a:endParaRPr lang="fi-FI" dirty="0" smtClean="0"/>
          </a:p>
        </p:txBody>
      </p:sp>
    </p:spTree>
    <p:extLst>
      <p:ext uri="{BB962C8B-B14F-4D97-AF65-F5344CB8AC3E}">
        <p14:creationId xmlns:p14="http://schemas.microsoft.com/office/powerpoint/2010/main" xmlns="" val="16735641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p:cNvSpPr>
            <a:spLocks noGrp="1"/>
          </p:cNvSpPr>
          <p:nvPr>
            <p:ph idx="1"/>
          </p:nvPr>
        </p:nvSpPr>
        <p:spPr/>
        <p:txBody>
          <a:bodyPr/>
          <a:lstStyle/>
          <a:p>
            <a:r>
              <a:rPr lang="en-US" dirty="0"/>
              <a:t>If intensified support is not enough, new and more extensive pedagogical statements on the pupil shall be done. The education provider collects information from teachers and the school’s welfare group. Based on this information, the education provider makes an official decision concerning </a:t>
            </a:r>
            <a:r>
              <a:rPr lang="en-US" b="1" dirty="0"/>
              <a:t>special support</a:t>
            </a:r>
            <a:r>
              <a:rPr lang="en-US" dirty="0"/>
              <a:t>. Following this decision, an individual education plan shall be drawn for the pupil.</a:t>
            </a:r>
            <a:endParaRPr lang="fi-FI" dirty="0"/>
          </a:p>
        </p:txBody>
      </p:sp>
      <p:sp>
        <p:nvSpPr>
          <p:cNvPr id="3" name="Otsikko 2"/>
          <p:cNvSpPr>
            <a:spLocks noGrp="1"/>
          </p:cNvSpPr>
          <p:nvPr>
            <p:ph type="title"/>
          </p:nvPr>
        </p:nvSpPr>
        <p:spPr/>
        <p:txBody>
          <a:bodyPr/>
          <a:lstStyle/>
          <a:p>
            <a:endParaRPr lang="fi-FI"/>
          </a:p>
        </p:txBody>
      </p:sp>
    </p:spTree>
    <p:extLst>
      <p:ext uri="{BB962C8B-B14F-4D97-AF65-F5344CB8AC3E}">
        <p14:creationId xmlns:p14="http://schemas.microsoft.com/office/powerpoint/2010/main" xmlns="" val="41019478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p:cNvSpPr>
            <a:spLocks noGrp="1"/>
          </p:cNvSpPr>
          <p:nvPr>
            <p:ph idx="1"/>
          </p:nvPr>
        </p:nvSpPr>
        <p:spPr/>
        <p:txBody>
          <a:bodyPr>
            <a:normAutofit fontScale="77500" lnSpcReduction="20000"/>
          </a:bodyPr>
          <a:lstStyle/>
          <a:p>
            <a:pPr marL="0" indent="0">
              <a:buNone/>
            </a:pPr>
            <a:r>
              <a:rPr lang="fi-FI" dirty="0" smtClean="0"/>
              <a:t>1.  General </a:t>
            </a:r>
            <a:r>
              <a:rPr lang="fi-FI" dirty="0" err="1" smtClean="0"/>
              <a:t>support</a:t>
            </a:r>
            <a:endParaRPr lang="fi-FI" dirty="0" smtClean="0"/>
          </a:p>
          <a:p>
            <a:pPr>
              <a:buFont typeface="Wingdings" panose="05000000000000000000" pitchFamily="2" charset="2"/>
              <a:buChar char="v"/>
            </a:pPr>
            <a:r>
              <a:rPr lang="fi-FI" dirty="0" err="1" smtClean="0"/>
              <a:t>All</a:t>
            </a:r>
            <a:r>
              <a:rPr lang="fi-FI" dirty="0" smtClean="0"/>
              <a:t> </a:t>
            </a:r>
            <a:r>
              <a:rPr lang="fi-FI" dirty="0" err="1" smtClean="0"/>
              <a:t>pupils</a:t>
            </a:r>
            <a:r>
              <a:rPr lang="fi-FI" dirty="0" smtClean="0"/>
              <a:t> </a:t>
            </a:r>
            <a:r>
              <a:rPr lang="fi-FI" dirty="0" err="1" smtClean="0"/>
              <a:t>have</a:t>
            </a:r>
            <a:r>
              <a:rPr lang="fi-FI" dirty="0" smtClean="0"/>
              <a:t> the </a:t>
            </a:r>
            <a:r>
              <a:rPr lang="fi-FI" dirty="0" err="1" smtClean="0"/>
              <a:t>right</a:t>
            </a:r>
            <a:r>
              <a:rPr lang="fi-FI" dirty="0" smtClean="0"/>
              <a:t> to </a:t>
            </a:r>
            <a:r>
              <a:rPr lang="fi-FI" dirty="0" err="1" smtClean="0"/>
              <a:t>have</a:t>
            </a:r>
            <a:r>
              <a:rPr lang="fi-FI" dirty="0" smtClean="0"/>
              <a:t> </a:t>
            </a:r>
            <a:r>
              <a:rPr lang="fi-FI" dirty="0" err="1" smtClean="0"/>
              <a:t>guidance</a:t>
            </a:r>
            <a:r>
              <a:rPr lang="fi-FI" dirty="0" smtClean="0"/>
              <a:t> and </a:t>
            </a:r>
            <a:r>
              <a:rPr lang="fi-FI" dirty="0" err="1" smtClean="0"/>
              <a:t>support</a:t>
            </a:r>
            <a:r>
              <a:rPr lang="fi-FI" dirty="0" smtClean="0"/>
              <a:t> </a:t>
            </a:r>
            <a:r>
              <a:rPr lang="fi-FI" dirty="0" err="1" smtClean="0"/>
              <a:t>from</a:t>
            </a:r>
            <a:r>
              <a:rPr lang="fi-FI" dirty="0" smtClean="0"/>
              <a:t> </a:t>
            </a:r>
            <a:r>
              <a:rPr lang="fi-FI" dirty="0" err="1" smtClean="0"/>
              <a:t>all</a:t>
            </a:r>
            <a:r>
              <a:rPr lang="fi-FI" dirty="0" smtClean="0"/>
              <a:t> </a:t>
            </a:r>
            <a:r>
              <a:rPr lang="fi-FI" dirty="0" err="1" smtClean="0"/>
              <a:t>education</a:t>
            </a:r>
            <a:r>
              <a:rPr lang="fi-FI" dirty="0" smtClean="0"/>
              <a:t> </a:t>
            </a:r>
            <a:r>
              <a:rPr lang="fi-FI" dirty="0" err="1" smtClean="0"/>
              <a:t>personell</a:t>
            </a:r>
            <a:r>
              <a:rPr lang="fi-FI" dirty="0" smtClean="0"/>
              <a:t> (</a:t>
            </a:r>
            <a:r>
              <a:rPr lang="fi-FI" dirty="0" err="1" smtClean="0"/>
              <a:t>teachers</a:t>
            </a:r>
            <a:r>
              <a:rPr lang="fi-FI" dirty="0" smtClean="0"/>
              <a:t>, </a:t>
            </a:r>
            <a:r>
              <a:rPr lang="fi-FI" dirty="0" err="1" smtClean="0"/>
              <a:t>Special</a:t>
            </a:r>
            <a:r>
              <a:rPr lang="fi-FI" dirty="0" smtClean="0"/>
              <a:t> </a:t>
            </a:r>
            <a:r>
              <a:rPr lang="fi-FI" dirty="0" err="1" smtClean="0"/>
              <a:t>education</a:t>
            </a:r>
            <a:r>
              <a:rPr lang="fi-FI" dirty="0" smtClean="0"/>
              <a:t> </a:t>
            </a:r>
            <a:r>
              <a:rPr lang="fi-FI" dirty="0" err="1" smtClean="0"/>
              <a:t>teachers,school</a:t>
            </a:r>
            <a:r>
              <a:rPr lang="fi-FI" dirty="0" smtClean="0"/>
              <a:t> </a:t>
            </a:r>
            <a:r>
              <a:rPr lang="fi-FI" dirty="0" err="1" smtClean="0"/>
              <a:t>assistents</a:t>
            </a:r>
            <a:r>
              <a:rPr lang="fi-FI" dirty="0"/>
              <a:t>)</a:t>
            </a:r>
            <a:endParaRPr lang="fi-FI" dirty="0" smtClean="0"/>
          </a:p>
          <a:p>
            <a:pPr marL="0" indent="0">
              <a:buNone/>
            </a:pPr>
            <a:r>
              <a:rPr lang="fi-FI" dirty="0" smtClean="0"/>
              <a:t>2.  </a:t>
            </a:r>
            <a:r>
              <a:rPr lang="fi-FI" dirty="0" err="1" smtClean="0"/>
              <a:t>Intensified</a:t>
            </a:r>
            <a:r>
              <a:rPr lang="fi-FI" dirty="0" smtClean="0"/>
              <a:t> </a:t>
            </a:r>
            <a:r>
              <a:rPr lang="fi-FI" dirty="0" err="1" smtClean="0"/>
              <a:t>support</a:t>
            </a:r>
            <a:endParaRPr lang="fi-FI" dirty="0" smtClean="0"/>
          </a:p>
          <a:p>
            <a:pPr>
              <a:buFont typeface="Wingdings" panose="05000000000000000000" pitchFamily="2" charset="2"/>
              <a:buChar char="v"/>
            </a:pPr>
            <a:r>
              <a:rPr lang="fi-FI" dirty="0" err="1" smtClean="0"/>
              <a:t>Must</a:t>
            </a:r>
            <a:r>
              <a:rPr lang="fi-FI" dirty="0" smtClean="0"/>
              <a:t> </a:t>
            </a:r>
            <a:r>
              <a:rPr lang="fi-FI" dirty="0" err="1" smtClean="0"/>
              <a:t>be</a:t>
            </a:r>
            <a:r>
              <a:rPr lang="fi-FI" dirty="0" smtClean="0"/>
              <a:t> </a:t>
            </a:r>
            <a:r>
              <a:rPr lang="fi-FI" dirty="0" err="1" smtClean="0"/>
              <a:t>given</a:t>
            </a:r>
            <a:r>
              <a:rPr lang="fi-FI" dirty="0" smtClean="0"/>
              <a:t> to </a:t>
            </a:r>
            <a:r>
              <a:rPr lang="fi-FI" dirty="0" err="1" smtClean="0"/>
              <a:t>those</a:t>
            </a:r>
            <a:r>
              <a:rPr lang="fi-FI" dirty="0" smtClean="0"/>
              <a:t> </a:t>
            </a:r>
            <a:r>
              <a:rPr lang="fi-FI" dirty="0" err="1" smtClean="0"/>
              <a:t>pupils</a:t>
            </a:r>
            <a:r>
              <a:rPr lang="fi-FI" dirty="0" smtClean="0"/>
              <a:t> </a:t>
            </a:r>
            <a:r>
              <a:rPr lang="fi-FI" dirty="0" err="1" smtClean="0"/>
              <a:t>who</a:t>
            </a:r>
            <a:r>
              <a:rPr lang="fi-FI" dirty="0" smtClean="0"/>
              <a:t> </a:t>
            </a:r>
            <a:r>
              <a:rPr lang="fi-FI" dirty="0" err="1" smtClean="0"/>
              <a:t>need</a:t>
            </a:r>
            <a:r>
              <a:rPr lang="fi-FI" dirty="0" smtClean="0"/>
              <a:t> </a:t>
            </a:r>
            <a:r>
              <a:rPr lang="fi-FI" dirty="0" err="1" smtClean="0"/>
              <a:t>regular</a:t>
            </a:r>
            <a:r>
              <a:rPr lang="fi-FI" dirty="0" smtClean="0"/>
              <a:t> </a:t>
            </a:r>
            <a:r>
              <a:rPr lang="fi-FI" dirty="0" err="1" smtClean="0"/>
              <a:t>several</a:t>
            </a:r>
            <a:r>
              <a:rPr lang="fi-FI" dirty="0" smtClean="0"/>
              <a:t> </a:t>
            </a:r>
            <a:r>
              <a:rPr lang="fi-FI" dirty="0" err="1" smtClean="0"/>
              <a:t>forms</a:t>
            </a:r>
            <a:r>
              <a:rPr lang="fi-FI" dirty="0" smtClean="0"/>
              <a:t> of </a:t>
            </a:r>
            <a:r>
              <a:rPr lang="fi-FI" dirty="0" err="1" smtClean="0"/>
              <a:t>support</a:t>
            </a:r>
            <a:r>
              <a:rPr lang="fi-FI" dirty="0" smtClean="0"/>
              <a:t> at the </a:t>
            </a:r>
            <a:r>
              <a:rPr lang="fi-FI" dirty="0" err="1" smtClean="0"/>
              <a:t>same</a:t>
            </a:r>
            <a:r>
              <a:rPr lang="fi-FI" dirty="0" smtClean="0"/>
              <a:t> </a:t>
            </a:r>
            <a:r>
              <a:rPr lang="fi-FI" dirty="0" err="1" smtClean="0"/>
              <a:t>time</a:t>
            </a:r>
            <a:endParaRPr lang="fi-FI" dirty="0" smtClean="0"/>
          </a:p>
          <a:p>
            <a:pPr>
              <a:buFont typeface="Wingdings" panose="05000000000000000000" pitchFamily="2" charset="2"/>
              <a:buChar char="v"/>
            </a:pPr>
            <a:r>
              <a:rPr lang="fi-FI" dirty="0" smtClean="0"/>
              <a:t>The </a:t>
            </a:r>
            <a:r>
              <a:rPr lang="fi-FI" dirty="0" err="1" smtClean="0"/>
              <a:t>aim</a:t>
            </a:r>
            <a:r>
              <a:rPr lang="fi-FI" dirty="0" smtClean="0"/>
              <a:t> is to </a:t>
            </a:r>
            <a:r>
              <a:rPr lang="fi-FI" dirty="0" err="1" smtClean="0"/>
              <a:t>prevent</a:t>
            </a:r>
            <a:r>
              <a:rPr lang="fi-FI" dirty="0" smtClean="0"/>
              <a:t> </a:t>
            </a:r>
            <a:r>
              <a:rPr lang="fi-FI" dirty="0" err="1" smtClean="0"/>
              <a:t>existing</a:t>
            </a:r>
            <a:r>
              <a:rPr lang="fi-FI" dirty="0" smtClean="0"/>
              <a:t> </a:t>
            </a:r>
            <a:r>
              <a:rPr lang="fi-FI" dirty="0" err="1" smtClean="0"/>
              <a:t>problems</a:t>
            </a:r>
            <a:r>
              <a:rPr lang="fi-FI" dirty="0" smtClean="0"/>
              <a:t> </a:t>
            </a:r>
            <a:r>
              <a:rPr lang="fi-FI" dirty="0" err="1" smtClean="0"/>
              <a:t>from</a:t>
            </a:r>
            <a:r>
              <a:rPr lang="fi-FI" dirty="0" smtClean="0"/>
              <a:t> </a:t>
            </a:r>
            <a:r>
              <a:rPr lang="fi-FI" dirty="0" err="1" smtClean="0"/>
              <a:t>becoming</a:t>
            </a:r>
            <a:r>
              <a:rPr lang="fi-FI" dirty="0" smtClean="0"/>
              <a:t> </a:t>
            </a:r>
            <a:r>
              <a:rPr lang="fi-FI" dirty="0" err="1" smtClean="0"/>
              <a:t>more</a:t>
            </a:r>
            <a:r>
              <a:rPr lang="fi-FI" dirty="0" smtClean="0"/>
              <a:t> </a:t>
            </a:r>
            <a:r>
              <a:rPr lang="fi-FI" dirty="0" err="1" smtClean="0"/>
              <a:t>serious</a:t>
            </a:r>
            <a:r>
              <a:rPr lang="fi-FI" dirty="0" smtClean="0"/>
              <a:t> </a:t>
            </a:r>
            <a:r>
              <a:rPr lang="fi-FI" dirty="0" err="1" smtClean="0"/>
              <a:t>or</a:t>
            </a:r>
            <a:r>
              <a:rPr lang="fi-FI" dirty="0" smtClean="0"/>
              <a:t> </a:t>
            </a:r>
            <a:r>
              <a:rPr lang="fi-FI" dirty="0" err="1" smtClean="0"/>
              <a:t>expansive</a:t>
            </a:r>
            <a:endParaRPr lang="fi-FI" dirty="0" smtClean="0"/>
          </a:p>
          <a:p>
            <a:pPr marL="0" indent="0">
              <a:buNone/>
            </a:pPr>
            <a:r>
              <a:rPr lang="fi-FI" dirty="0" smtClean="0"/>
              <a:t>3. </a:t>
            </a:r>
            <a:r>
              <a:rPr lang="fi-FI" dirty="0" err="1" smtClean="0"/>
              <a:t>Special</a:t>
            </a:r>
            <a:r>
              <a:rPr lang="fi-FI" dirty="0" smtClean="0"/>
              <a:t> </a:t>
            </a:r>
            <a:r>
              <a:rPr lang="fi-FI" dirty="0" err="1" smtClean="0"/>
              <a:t>support</a:t>
            </a:r>
            <a:endParaRPr lang="fi-FI" dirty="0" smtClean="0"/>
          </a:p>
          <a:p>
            <a:pPr>
              <a:buFont typeface="Wingdings" panose="05000000000000000000" pitchFamily="2" charset="2"/>
              <a:buChar char="v"/>
            </a:pPr>
            <a:r>
              <a:rPr lang="fi-FI" dirty="0" err="1" smtClean="0"/>
              <a:t>Systematic</a:t>
            </a:r>
            <a:r>
              <a:rPr lang="fi-FI" dirty="0" smtClean="0"/>
              <a:t> help </a:t>
            </a:r>
            <a:r>
              <a:rPr lang="fi-FI" dirty="0" err="1" smtClean="0"/>
              <a:t>from</a:t>
            </a:r>
            <a:r>
              <a:rPr lang="fi-FI" dirty="0" smtClean="0"/>
              <a:t> </a:t>
            </a:r>
            <a:r>
              <a:rPr lang="fi-FI" dirty="0" err="1" smtClean="0"/>
              <a:t>special</a:t>
            </a:r>
            <a:r>
              <a:rPr lang="fi-FI" dirty="0" smtClean="0"/>
              <a:t> </a:t>
            </a:r>
            <a:r>
              <a:rPr lang="fi-FI" dirty="0" err="1" smtClean="0"/>
              <a:t>education</a:t>
            </a:r>
            <a:r>
              <a:rPr lang="fi-FI" dirty="0" smtClean="0"/>
              <a:t> </a:t>
            </a:r>
            <a:r>
              <a:rPr lang="fi-FI" dirty="0" err="1" smtClean="0"/>
              <a:t>teacher</a:t>
            </a:r>
            <a:r>
              <a:rPr lang="fi-FI" dirty="0" smtClean="0"/>
              <a:t> </a:t>
            </a:r>
            <a:r>
              <a:rPr lang="fi-FI" dirty="0" err="1" smtClean="0"/>
              <a:t>so</a:t>
            </a:r>
            <a:r>
              <a:rPr lang="fi-FI" dirty="0" smtClean="0"/>
              <a:t> the </a:t>
            </a:r>
            <a:r>
              <a:rPr lang="fi-FI" dirty="0" err="1" smtClean="0"/>
              <a:t>pupils</a:t>
            </a:r>
            <a:r>
              <a:rPr lang="fi-FI" dirty="0" smtClean="0"/>
              <a:t> </a:t>
            </a:r>
            <a:r>
              <a:rPr lang="fi-FI" dirty="0" err="1" smtClean="0"/>
              <a:t>can</a:t>
            </a:r>
            <a:r>
              <a:rPr lang="fi-FI" dirty="0" smtClean="0"/>
              <a:t> </a:t>
            </a:r>
            <a:r>
              <a:rPr lang="fi-FI" dirty="0" err="1" smtClean="0"/>
              <a:t>complete</a:t>
            </a:r>
            <a:r>
              <a:rPr lang="fi-FI" dirty="0" smtClean="0"/>
              <a:t> </a:t>
            </a:r>
            <a:r>
              <a:rPr lang="fi-FI" dirty="0" err="1" smtClean="0"/>
              <a:t>compulsary</a:t>
            </a:r>
            <a:r>
              <a:rPr lang="fi-FI" dirty="0" smtClean="0"/>
              <a:t> </a:t>
            </a:r>
            <a:r>
              <a:rPr lang="fi-FI" dirty="0" err="1" smtClean="0"/>
              <a:t>education</a:t>
            </a:r>
            <a:r>
              <a:rPr lang="fi-FI" dirty="0" smtClean="0"/>
              <a:t> and </a:t>
            </a:r>
            <a:r>
              <a:rPr lang="fi-FI" dirty="0" err="1" smtClean="0"/>
              <a:t>be</a:t>
            </a:r>
            <a:r>
              <a:rPr lang="fi-FI" dirty="0" smtClean="0"/>
              <a:t> </a:t>
            </a:r>
            <a:r>
              <a:rPr lang="fi-FI" dirty="0" err="1" smtClean="0"/>
              <a:t>ready</a:t>
            </a:r>
            <a:r>
              <a:rPr lang="fi-FI" dirty="0" smtClean="0"/>
              <a:t> for </a:t>
            </a:r>
            <a:r>
              <a:rPr lang="fi-FI" dirty="0" err="1" smtClean="0"/>
              <a:t>upper</a:t>
            </a:r>
            <a:r>
              <a:rPr lang="fi-FI" dirty="0" smtClean="0"/>
              <a:t> </a:t>
            </a:r>
            <a:r>
              <a:rPr lang="fi-FI" dirty="0" err="1" smtClean="0"/>
              <a:t>secondary</a:t>
            </a:r>
            <a:r>
              <a:rPr lang="fi-FI" dirty="0" smtClean="0"/>
              <a:t> </a:t>
            </a:r>
            <a:r>
              <a:rPr lang="fi-FI" dirty="0" err="1" smtClean="0"/>
              <a:t>education</a:t>
            </a:r>
            <a:endParaRPr lang="fi-FI" dirty="0" smtClean="0"/>
          </a:p>
          <a:p>
            <a:pPr marL="0" indent="0">
              <a:buNone/>
            </a:pPr>
            <a:endParaRPr lang="fi-FI" dirty="0"/>
          </a:p>
        </p:txBody>
      </p:sp>
      <p:sp>
        <p:nvSpPr>
          <p:cNvPr id="3" name="Otsikko 2"/>
          <p:cNvSpPr>
            <a:spLocks noGrp="1"/>
          </p:cNvSpPr>
          <p:nvPr>
            <p:ph type="title"/>
          </p:nvPr>
        </p:nvSpPr>
        <p:spPr/>
        <p:txBody>
          <a:bodyPr/>
          <a:lstStyle/>
          <a:p>
            <a:r>
              <a:rPr lang="fi-FI" dirty="0" smtClean="0"/>
              <a:t>Three </a:t>
            </a:r>
            <a:r>
              <a:rPr lang="fi-FI" dirty="0" err="1" smtClean="0"/>
              <a:t>levels</a:t>
            </a:r>
            <a:r>
              <a:rPr lang="fi-FI" dirty="0" smtClean="0"/>
              <a:t> of </a:t>
            </a:r>
            <a:r>
              <a:rPr lang="fi-FI" dirty="0" err="1" smtClean="0"/>
              <a:t>support</a:t>
            </a:r>
            <a:endParaRPr lang="fi-FI" dirty="0"/>
          </a:p>
        </p:txBody>
      </p:sp>
    </p:spTree>
    <p:extLst>
      <p:ext uri="{BB962C8B-B14F-4D97-AF65-F5344CB8AC3E}">
        <p14:creationId xmlns:p14="http://schemas.microsoft.com/office/powerpoint/2010/main" xmlns="" val="9531836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ulukko 1"/>
          <p:cNvGraphicFramePr>
            <a:graphicFrameLocks noGrp="1"/>
          </p:cNvGraphicFramePr>
          <p:nvPr>
            <p:extLst>
              <p:ext uri="{D42A27DB-BD31-4B8C-83A1-F6EECF244321}">
                <p14:modId xmlns:p14="http://schemas.microsoft.com/office/powerpoint/2010/main" xmlns="" val="3901125030"/>
              </p:ext>
            </p:extLst>
          </p:nvPr>
        </p:nvGraphicFramePr>
        <p:xfrm>
          <a:off x="971599" y="836712"/>
          <a:ext cx="7344816" cy="5616624"/>
        </p:xfrm>
        <a:graphic>
          <a:graphicData uri="http://schemas.openxmlformats.org/drawingml/2006/table">
            <a:tbl>
              <a:tblPr firstRow="1" firstCol="1" bandRow="1">
                <a:tableStyleId>{5C22544A-7EE6-4342-B048-85BDC9FD1C3A}</a:tableStyleId>
              </a:tblPr>
              <a:tblGrid>
                <a:gridCol w="2263022"/>
                <a:gridCol w="223051"/>
                <a:gridCol w="2266068"/>
                <a:gridCol w="223051"/>
                <a:gridCol w="2369624"/>
              </a:tblGrid>
              <a:tr h="5616624">
                <a:tc>
                  <a:txBody>
                    <a:bodyPr/>
                    <a:lstStyle/>
                    <a:p>
                      <a:pPr>
                        <a:lnSpc>
                          <a:spcPct val="107000"/>
                        </a:lnSpc>
                        <a:spcAft>
                          <a:spcPts val="0"/>
                        </a:spcAft>
                      </a:pPr>
                      <a:r>
                        <a:rPr lang="fi-FI" sz="600" dirty="0">
                          <a:effectLst/>
                        </a:rPr>
                        <a:t> </a:t>
                      </a:r>
                    </a:p>
                    <a:p>
                      <a:pPr>
                        <a:lnSpc>
                          <a:spcPct val="107000"/>
                        </a:lnSpc>
                        <a:spcAft>
                          <a:spcPts val="0"/>
                        </a:spcAft>
                      </a:pPr>
                      <a:r>
                        <a:rPr lang="fi-FI" sz="1000" dirty="0">
                          <a:effectLst/>
                        </a:rPr>
                        <a:t>General </a:t>
                      </a:r>
                      <a:r>
                        <a:rPr lang="fi-FI" sz="1000" dirty="0" err="1">
                          <a:effectLst/>
                        </a:rPr>
                        <a:t>support</a:t>
                      </a:r>
                      <a:endParaRPr lang="fi-FI" sz="1000" dirty="0">
                        <a:effectLst/>
                      </a:endParaRPr>
                    </a:p>
                    <a:p>
                      <a:pPr>
                        <a:lnSpc>
                          <a:spcPct val="107000"/>
                        </a:lnSpc>
                        <a:spcAft>
                          <a:spcPts val="0"/>
                        </a:spcAft>
                      </a:pPr>
                      <a:r>
                        <a:rPr lang="fi-FI" sz="1000" dirty="0">
                          <a:effectLst/>
                        </a:rPr>
                        <a:t> </a:t>
                      </a:r>
                    </a:p>
                    <a:p>
                      <a:pPr marL="342900" lvl="0" indent="-342900">
                        <a:lnSpc>
                          <a:spcPct val="107000"/>
                        </a:lnSpc>
                        <a:spcAft>
                          <a:spcPts val="0"/>
                        </a:spcAft>
                        <a:buFont typeface="Symbol" panose="05050102010706020507" pitchFamily="18" charset="2"/>
                        <a:buChar char=""/>
                      </a:pPr>
                      <a:r>
                        <a:rPr lang="fi-FI" sz="1000" dirty="0" err="1">
                          <a:effectLst/>
                        </a:rPr>
                        <a:t>temporary</a:t>
                      </a:r>
                      <a:endParaRPr lang="fi-FI" sz="1000" dirty="0">
                        <a:effectLst/>
                      </a:endParaRPr>
                    </a:p>
                    <a:p>
                      <a:pPr marL="342900" lvl="0" indent="-342900">
                        <a:lnSpc>
                          <a:spcPct val="107000"/>
                        </a:lnSpc>
                        <a:spcAft>
                          <a:spcPts val="0"/>
                        </a:spcAft>
                        <a:buFont typeface="Symbol" panose="05050102010706020507" pitchFamily="18" charset="2"/>
                        <a:buChar char=""/>
                      </a:pPr>
                      <a:r>
                        <a:rPr lang="fi-FI" sz="1000" dirty="0" err="1">
                          <a:effectLst/>
                        </a:rPr>
                        <a:t>minor</a:t>
                      </a:r>
                      <a:r>
                        <a:rPr lang="fi-FI" sz="1000" dirty="0">
                          <a:effectLst/>
                        </a:rPr>
                        <a:t> </a:t>
                      </a:r>
                      <a:r>
                        <a:rPr lang="fi-FI" sz="1000" dirty="0" err="1">
                          <a:effectLst/>
                        </a:rPr>
                        <a:t>difficulties</a:t>
                      </a:r>
                      <a:endParaRPr lang="fi-FI" sz="1000" dirty="0">
                        <a:effectLst/>
                      </a:endParaRPr>
                    </a:p>
                    <a:p>
                      <a:pPr marL="342900" lvl="0" indent="-342900">
                        <a:lnSpc>
                          <a:spcPct val="107000"/>
                        </a:lnSpc>
                        <a:spcAft>
                          <a:spcPts val="0"/>
                        </a:spcAft>
                        <a:buFont typeface="Symbol" panose="05050102010706020507" pitchFamily="18" charset="2"/>
                        <a:buChar char=""/>
                      </a:pPr>
                      <a:r>
                        <a:rPr lang="en-US" sz="1000" dirty="0">
                          <a:effectLst/>
                        </a:rPr>
                        <a:t>can manage without constant assistance</a:t>
                      </a:r>
                      <a:endParaRPr lang="fi-FI" sz="1000" dirty="0">
                        <a:effectLst/>
                      </a:endParaRPr>
                    </a:p>
                    <a:p>
                      <a:pPr marL="342900" lvl="0" indent="-342900">
                        <a:lnSpc>
                          <a:spcPct val="107000"/>
                        </a:lnSpc>
                        <a:spcAft>
                          <a:spcPts val="0"/>
                        </a:spcAft>
                        <a:buFont typeface="Symbol" panose="05050102010706020507" pitchFamily="18" charset="2"/>
                        <a:buChar char=""/>
                      </a:pPr>
                      <a:r>
                        <a:rPr lang="fi-FI" sz="1000" dirty="0" err="1">
                          <a:effectLst/>
                        </a:rPr>
                        <a:t>class</a:t>
                      </a:r>
                      <a:r>
                        <a:rPr lang="fi-FI" sz="1000" dirty="0">
                          <a:effectLst/>
                        </a:rPr>
                        <a:t>/</a:t>
                      </a:r>
                      <a:r>
                        <a:rPr lang="fi-FI" sz="1000" dirty="0" err="1">
                          <a:effectLst/>
                        </a:rPr>
                        <a:t>subject</a:t>
                      </a:r>
                      <a:r>
                        <a:rPr lang="fi-FI" sz="1000" dirty="0">
                          <a:effectLst/>
                        </a:rPr>
                        <a:t> </a:t>
                      </a:r>
                      <a:r>
                        <a:rPr lang="fi-FI" sz="1000" dirty="0" err="1">
                          <a:effectLst/>
                        </a:rPr>
                        <a:t>teacher</a:t>
                      </a:r>
                      <a:endParaRPr lang="fi-FI" sz="1000" dirty="0">
                        <a:effectLst/>
                      </a:endParaRPr>
                    </a:p>
                    <a:p>
                      <a:pPr marL="342900" lvl="0" indent="-342900">
                        <a:lnSpc>
                          <a:spcPct val="107000"/>
                        </a:lnSpc>
                        <a:spcAft>
                          <a:spcPts val="0"/>
                        </a:spcAft>
                        <a:buFont typeface="Symbol" panose="05050102010706020507" pitchFamily="18" charset="2"/>
                        <a:buChar char=""/>
                      </a:pPr>
                      <a:r>
                        <a:rPr lang="fi-FI" sz="1000" dirty="0" err="1">
                          <a:effectLst/>
                        </a:rPr>
                        <a:t>co-operation</a:t>
                      </a:r>
                      <a:r>
                        <a:rPr lang="fi-FI" sz="1000" dirty="0">
                          <a:effectLst/>
                        </a:rPr>
                        <a:t> </a:t>
                      </a:r>
                      <a:r>
                        <a:rPr lang="fi-FI" sz="1000" dirty="0" err="1">
                          <a:effectLst/>
                        </a:rPr>
                        <a:t>with</a:t>
                      </a:r>
                      <a:r>
                        <a:rPr lang="fi-FI" sz="1000" dirty="0">
                          <a:effectLst/>
                        </a:rPr>
                        <a:t> </a:t>
                      </a:r>
                      <a:r>
                        <a:rPr lang="fi-FI" sz="1000" dirty="0" err="1">
                          <a:effectLst/>
                        </a:rPr>
                        <a:t>guardians</a:t>
                      </a:r>
                      <a:endParaRPr lang="fi-FI" sz="1000" dirty="0">
                        <a:effectLst/>
                      </a:endParaRPr>
                    </a:p>
                    <a:p>
                      <a:pPr>
                        <a:lnSpc>
                          <a:spcPct val="107000"/>
                        </a:lnSpc>
                        <a:spcAft>
                          <a:spcPts val="0"/>
                        </a:spcAft>
                      </a:pPr>
                      <a:r>
                        <a:rPr lang="en-US" sz="1000" dirty="0">
                          <a:effectLst/>
                        </a:rPr>
                        <a:t>(observation and general support check-list as a tool)</a:t>
                      </a:r>
                      <a:endParaRPr lang="fi-FI" sz="1000" dirty="0">
                        <a:effectLst/>
                      </a:endParaRPr>
                    </a:p>
                    <a:p>
                      <a:pPr>
                        <a:lnSpc>
                          <a:spcPct val="107000"/>
                        </a:lnSpc>
                        <a:spcAft>
                          <a:spcPts val="0"/>
                        </a:spcAft>
                      </a:pPr>
                      <a:r>
                        <a:rPr lang="en-US" sz="1000" dirty="0">
                          <a:effectLst/>
                        </a:rPr>
                        <a:t> </a:t>
                      </a:r>
                      <a:endParaRPr lang="fi-FI" sz="1000" dirty="0">
                        <a:effectLst/>
                      </a:endParaRPr>
                    </a:p>
                    <a:p>
                      <a:pPr>
                        <a:lnSpc>
                          <a:spcPct val="107000"/>
                        </a:lnSpc>
                        <a:spcAft>
                          <a:spcPts val="0"/>
                        </a:spcAft>
                      </a:pPr>
                      <a:r>
                        <a:rPr lang="en-US" sz="1000" dirty="0">
                          <a:effectLst/>
                        </a:rPr>
                        <a:t> </a:t>
                      </a:r>
                      <a:endParaRPr lang="fi-FI" sz="1000" dirty="0">
                        <a:effectLst/>
                      </a:endParaRPr>
                    </a:p>
                    <a:p>
                      <a:pPr>
                        <a:lnSpc>
                          <a:spcPct val="107000"/>
                        </a:lnSpc>
                        <a:spcAft>
                          <a:spcPts val="0"/>
                        </a:spcAft>
                      </a:pPr>
                      <a:r>
                        <a:rPr lang="en-US" sz="1000" dirty="0">
                          <a:effectLst/>
                        </a:rPr>
                        <a:t>Mainstream education</a:t>
                      </a:r>
                      <a:endParaRPr lang="fi-FI" sz="1000" dirty="0">
                        <a:effectLst/>
                      </a:endParaRPr>
                    </a:p>
                    <a:p>
                      <a:pPr>
                        <a:lnSpc>
                          <a:spcPct val="107000"/>
                        </a:lnSpc>
                        <a:spcAft>
                          <a:spcPts val="0"/>
                        </a:spcAft>
                      </a:pPr>
                      <a:r>
                        <a:rPr lang="en-US" sz="1000" dirty="0" err="1">
                          <a:effectLst/>
                        </a:rPr>
                        <a:t>Differention</a:t>
                      </a:r>
                      <a:r>
                        <a:rPr lang="en-US" sz="1000" dirty="0">
                          <a:effectLst/>
                        </a:rPr>
                        <a:t>: content, materials, tests, homework… </a:t>
                      </a:r>
                      <a:endParaRPr lang="fi-FI" sz="1000" dirty="0">
                        <a:effectLst/>
                      </a:endParaRPr>
                    </a:p>
                    <a:p>
                      <a:pPr>
                        <a:lnSpc>
                          <a:spcPct val="107000"/>
                        </a:lnSpc>
                        <a:spcAft>
                          <a:spcPts val="0"/>
                        </a:spcAft>
                      </a:pPr>
                      <a:r>
                        <a:rPr lang="en-US" sz="1000" dirty="0">
                          <a:effectLst/>
                        </a:rPr>
                        <a:t> </a:t>
                      </a:r>
                      <a:endParaRPr lang="fi-FI" sz="1000" dirty="0">
                        <a:effectLst/>
                      </a:endParaRPr>
                    </a:p>
                    <a:p>
                      <a:pPr>
                        <a:lnSpc>
                          <a:spcPct val="107000"/>
                        </a:lnSpc>
                        <a:spcAft>
                          <a:spcPts val="0"/>
                        </a:spcAft>
                      </a:pPr>
                      <a:r>
                        <a:rPr lang="en-US" sz="1000" dirty="0">
                          <a:effectLst/>
                        </a:rPr>
                        <a:t>Home-school co-operation, parent-teacher-student conference etc. </a:t>
                      </a:r>
                      <a:endParaRPr lang="fi-FI" sz="1000" dirty="0">
                        <a:effectLst/>
                      </a:endParaRPr>
                    </a:p>
                    <a:p>
                      <a:pPr>
                        <a:lnSpc>
                          <a:spcPct val="107000"/>
                        </a:lnSpc>
                        <a:spcAft>
                          <a:spcPts val="0"/>
                        </a:spcAft>
                      </a:pPr>
                      <a:r>
                        <a:rPr lang="en-US" sz="1000" dirty="0">
                          <a:effectLst/>
                        </a:rPr>
                        <a:t> </a:t>
                      </a:r>
                      <a:endParaRPr lang="fi-FI" sz="1000" dirty="0">
                        <a:effectLst/>
                      </a:endParaRPr>
                    </a:p>
                    <a:p>
                      <a:pPr>
                        <a:lnSpc>
                          <a:spcPct val="107000"/>
                        </a:lnSpc>
                        <a:spcAft>
                          <a:spcPts val="0"/>
                        </a:spcAft>
                      </a:pPr>
                      <a:r>
                        <a:rPr lang="en-US" sz="1000" dirty="0">
                          <a:effectLst/>
                        </a:rPr>
                        <a:t>Assistant teacher</a:t>
                      </a:r>
                      <a:endParaRPr lang="fi-FI" sz="1000" dirty="0">
                        <a:effectLst/>
                      </a:endParaRPr>
                    </a:p>
                    <a:p>
                      <a:pPr>
                        <a:lnSpc>
                          <a:spcPct val="107000"/>
                        </a:lnSpc>
                        <a:spcAft>
                          <a:spcPts val="0"/>
                        </a:spcAft>
                      </a:pPr>
                      <a:r>
                        <a:rPr lang="en-US" sz="1000" dirty="0">
                          <a:effectLst/>
                        </a:rPr>
                        <a:t> </a:t>
                      </a:r>
                      <a:endParaRPr lang="fi-FI" sz="1000" dirty="0">
                        <a:effectLst/>
                      </a:endParaRPr>
                    </a:p>
                    <a:p>
                      <a:pPr>
                        <a:lnSpc>
                          <a:spcPct val="107000"/>
                        </a:lnSpc>
                        <a:spcAft>
                          <a:spcPts val="0"/>
                        </a:spcAft>
                      </a:pPr>
                      <a:r>
                        <a:rPr lang="en-US" sz="1000" dirty="0">
                          <a:effectLst/>
                        </a:rPr>
                        <a:t>Tutorial lessons, student counselling</a:t>
                      </a:r>
                      <a:endParaRPr lang="fi-FI" sz="1000" dirty="0">
                        <a:effectLst/>
                      </a:endParaRPr>
                    </a:p>
                    <a:p>
                      <a:pPr>
                        <a:lnSpc>
                          <a:spcPct val="107000"/>
                        </a:lnSpc>
                        <a:spcAft>
                          <a:spcPts val="0"/>
                        </a:spcAft>
                      </a:pPr>
                      <a:r>
                        <a:rPr lang="en-US" sz="1000" dirty="0">
                          <a:effectLst/>
                        </a:rPr>
                        <a:t> </a:t>
                      </a:r>
                      <a:endParaRPr lang="fi-FI" sz="1000" dirty="0">
                        <a:effectLst/>
                      </a:endParaRPr>
                    </a:p>
                    <a:p>
                      <a:pPr>
                        <a:lnSpc>
                          <a:spcPct val="107000"/>
                        </a:lnSpc>
                        <a:spcAft>
                          <a:spcPts val="0"/>
                        </a:spcAft>
                      </a:pPr>
                      <a:r>
                        <a:rPr lang="en-US" sz="1000" dirty="0">
                          <a:effectLst/>
                        </a:rPr>
                        <a:t>Part time special education</a:t>
                      </a:r>
                      <a:endParaRPr lang="fi-FI" sz="1000" dirty="0">
                        <a:effectLst/>
                      </a:endParaRPr>
                    </a:p>
                    <a:p>
                      <a:pPr>
                        <a:lnSpc>
                          <a:spcPct val="107000"/>
                        </a:lnSpc>
                        <a:spcAft>
                          <a:spcPts val="0"/>
                        </a:spcAft>
                      </a:pPr>
                      <a:r>
                        <a:rPr lang="en-US" sz="1000" dirty="0">
                          <a:effectLst/>
                        </a:rPr>
                        <a:t> </a:t>
                      </a:r>
                      <a:endParaRPr lang="fi-FI" sz="1000" dirty="0">
                        <a:effectLst/>
                      </a:endParaRPr>
                    </a:p>
                    <a:p>
                      <a:pPr>
                        <a:lnSpc>
                          <a:spcPct val="107000"/>
                        </a:lnSpc>
                        <a:spcAft>
                          <a:spcPts val="0"/>
                        </a:spcAft>
                      </a:pPr>
                      <a:r>
                        <a:rPr lang="en-US" sz="1000" dirty="0">
                          <a:effectLst/>
                        </a:rPr>
                        <a:t>Clubs, project clubs, after school homework help </a:t>
                      </a:r>
                      <a:endParaRPr lang="fi-FI" sz="1000" dirty="0">
                        <a:effectLst/>
                      </a:endParaRPr>
                    </a:p>
                    <a:p>
                      <a:pPr>
                        <a:lnSpc>
                          <a:spcPct val="107000"/>
                        </a:lnSpc>
                        <a:spcAft>
                          <a:spcPts val="0"/>
                        </a:spcAft>
                      </a:pPr>
                      <a:r>
                        <a:rPr lang="en-US" sz="1000" dirty="0">
                          <a:effectLst/>
                        </a:rPr>
                        <a:t> </a:t>
                      </a:r>
                      <a:endParaRPr lang="fi-FI" sz="1000" dirty="0">
                        <a:effectLst/>
                      </a:endParaRPr>
                    </a:p>
                    <a:p>
                      <a:pPr>
                        <a:lnSpc>
                          <a:spcPct val="107000"/>
                        </a:lnSpc>
                        <a:spcAft>
                          <a:spcPts val="0"/>
                        </a:spcAft>
                      </a:pPr>
                      <a:r>
                        <a:rPr lang="en-US" sz="1000" dirty="0">
                          <a:effectLst/>
                        </a:rPr>
                        <a:t>Team/simultaneous teaching</a:t>
                      </a:r>
                      <a:endParaRPr lang="fi-FI" sz="1000" dirty="0">
                        <a:effectLst/>
                      </a:endParaRPr>
                    </a:p>
                    <a:p>
                      <a:pPr>
                        <a:lnSpc>
                          <a:spcPct val="107000"/>
                        </a:lnSpc>
                        <a:spcAft>
                          <a:spcPts val="0"/>
                        </a:spcAft>
                      </a:pPr>
                      <a:r>
                        <a:rPr lang="en-US" sz="1000" dirty="0">
                          <a:effectLst/>
                        </a:rPr>
                        <a:t> </a:t>
                      </a:r>
                      <a:endParaRPr lang="fi-FI" sz="1000" dirty="0">
                        <a:effectLst/>
                      </a:endParaRPr>
                    </a:p>
                    <a:p>
                      <a:pPr>
                        <a:lnSpc>
                          <a:spcPct val="107000"/>
                        </a:lnSpc>
                        <a:spcAft>
                          <a:spcPts val="0"/>
                        </a:spcAft>
                      </a:pPr>
                      <a:r>
                        <a:rPr lang="en-US" sz="1000" dirty="0">
                          <a:effectLst/>
                        </a:rPr>
                        <a:t>Lessons in block</a:t>
                      </a:r>
                      <a:endParaRPr lang="fi-FI" sz="1000" dirty="0">
                        <a:effectLst/>
                      </a:endParaRPr>
                    </a:p>
                    <a:p>
                      <a:pPr>
                        <a:lnSpc>
                          <a:spcPct val="107000"/>
                        </a:lnSpc>
                        <a:spcAft>
                          <a:spcPts val="0"/>
                        </a:spcAft>
                      </a:pPr>
                      <a:r>
                        <a:rPr lang="en-US" sz="1000" dirty="0">
                          <a:effectLst/>
                        </a:rPr>
                        <a:t> </a:t>
                      </a:r>
                      <a:endParaRPr lang="fi-FI" sz="1000" dirty="0">
                        <a:effectLst/>
                      </a:endParaRPr>
                    </a:p>
                    <a:p>
                      <a:pPr>
                        <a:lnSpc>
                          <a:spcPct val="107000"/>
                        </a:lnSpc>
                        <a:spcAft>
                          <a:spcPts val="0"/>
                        </a:spcAft>
                      </a:pPr>
                      <a:r>
                        <a:rPr lang="en-US" sz="1000" dirty="0">
                          <a:effectLst/>
                        </a:rPr>
                        <a:t> </a:t>
                      </a:r>
                      <a:endParaRPr lang="fi-FI"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5660" marR="35660" marT="0" marB="0">
                    <a:solidFill>
                      <a:schemeClr val="accent3"/>
                    </a:solidFill>
                  </a:tcPr>
                </a:tc>
                <a:tc>
                  <a:txBody>
                    <a:bodyPr/>
                    <a:lstStyle/>
                    <a:p>
                      <a:pPr>
                        <a:lnSpc>
                          <a:spcPct val="107000"/>
                        </a:lnSpc>
                        <a:spcAft>
                          <a:spcPts val="0"/>
                        </a:spcAft>
                      </a:pPr>
                      <a:r>
                        <a:rPr lang="en-US" sz="600" dirty="0" smtClean="0">
                          <a:effectLst/>
                        </a:rPr>
                        <a:t> </a:t>
                      </a:r>
                      <a:endParaRPr lang="fi-FI"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5660" marR="35660" marT="0" marB="0"/>
                </a:tc>
                <a:tc>
                  <a:txBody>
                    <a:bodyPr/>
                    <a:lstStyle/>
                    <a:p>
                      <a:pPr>
                        <a:lnSpc>
                          <a:spcPct val="107000"/>
                        </a:lnSpc>
                        <a:spcAft>
                          <a:spcPts val="0"/>
                        </a:spcAft>
                      </a:pPr>
                      <a:r>
                        <a:rPr lang="en-US" sz="1050" dirty="0">
                          <a:effectLst/>
                        </a:rPr>
                        <a:t> </a:t>
                      </a:r>
                      <a:endParaRPr lang="en-US" sz="1050" dirty="0" smtClean="0">
                        <a:effectLst/>
                      </a:endParaRPr>
                    </a:p>
                    <a:p>
                      <a:pPr>
                        <a:lnSpc>
                          <a:spcPct val="107000"/>
                        </a:lnSpc>
                        <a:spcAft>
                          <a:spcPts val="0"/>
                        </a:spcAft>
                      </a:pPr>
                      <a:r>
                        <a:rPr lang="en-US" sz="1050" dirty="0" smtClean="0">
                          <a:effectLst/>
                        </a:rPr>
                        <a:t>Intensified </a:t>
                      </a:r>
                      <a:r>
                        <a:rPr lang="en-US" sz="1050" dirty="0">
                          <a:effectLst/>
                        </a:rPr>
                        <a:t>support</a:t>
                      </a:r>
                      <a:endParaRPr lang="fi-FI" sz="1050" dirty="0">
                        <a:effectLst/>
                      </a:endParaRPr>
                    </a:p>
                    <a:p>
                      <a:pPr>
                        <a:lnSpc>
                          <a:spcPct val="107000"/>
                        </a:lnSpc>
                        <a:spcAft>
                          <a:spcPts val="0"/>
                        </a:spcAft>
                      </a:pPr>
                      <a:r>
                        <a:rPr lang="en-US" sz="1050" dirty="0">
                          <a:effectLst/>
                        </a:rPr>
                        <a:t> </a:t>
                      </a:r>
                      <a:endParaRPr lang="fi-FI" sz="1050" dirty="0">
                        <a:effectLst/>
                      </a:endParaRPr>
                    </a:p>
                    <a:p>
                      <a:pPr marL="342900" lvl="0" indent="-342900">
                        <a:lnSpc>
                          <a:spcPct val="107000"/>
                        </a:lnSpc>
                        <a:spcAft>
                          <a:spcPts val="0"/>
                        </a:spcAft>
                        <a:buFont typeface="Symbol" panose="05050102010706020507" pitchFamily="18" charset="2"/>
                        <a:buChar char=""/>
                      </a:pPr>
                      <a:r>
                        <a:rPr lang="en-US" sz="1050" dirty="0">
                          <a:effectLst/>
                        </a:rPr>
                        <a:t>frequent</a:t>
                      </a:r>
                      <a:endParaRPr lang="fi-FI" sz="1050" dirty="0">
                        <a:effectLst/>
                      </a:endParaRPr>
                    </a:p>
                    <a:p>
                      <a:pPr marL="342900" lvl="0" indent="-342900">
                        <a:lnSpc>
                          <a:spcPct val="107000"/>
                        </a:lnSpc>
                        <a:spcAft>
                          <a:spcPts val="0"/>
                        </a:spcAft>
                        <a:buFont typeface="Symbol" panose="05050102010706020507" pitchFamily="18" charset="2"/>
                        <a:buChar char=""/>
                      </a:pPr>
                      <a:r>
                        <a:rPr lang="en-US" sz="1050" dirty="0">
                          <a:effectLst/>
                        </a:rPr>
                        <a:t>significant difficulties</a:t>
                      </a:r>
                      <a:endParaRPr lang="fi-FI" sz="1050" dirty="0">
                        <a:effectLst/>
                      </a:endParaRPr>
                    </a:p>
                    <a:p>
                      <a:pPr marL="342900" lvl="0" indent="-342900">
                        <a:lnSpc>
                          <a:spcPct val="107000"/>
                        </a:lnSpc>
                        <a:spcAft>
                          <a:spcPts val="0"/>
                        </a:spcAft>
                        <a:buFont typeface="Symbol" panose="05050102010706020507" pitchFamily="18" charset="2"/>
                        <a:buChar char=""/>
                      </a:pPr>
                      <a:r>
                        <a:rPr lang="en-US" sz="1050" dirty="0">
                          <a:effectLst/>
                        </a:rPr>
                        <a:t>need </a:t>
                      </a:r>
                      <a:r>
                        <a:rPr lang="en-US" sz="1050" dirty="0" err="1">
                          <a:effectLst/>
                        </a:rPr>
                        <a:t>quidance</a:t>
                      </a:r>
                      <a:r>
                        <a:rPr lang="en-US" sz="1050" dirty="0">
                          <a:effectLst/>
                        </a:rPr>
                        <a:t> in every situations</a:t>
                      </a:r>
                      <a:endParaRPr lang="fi-FI" sz="1050" dirty="0">
                        <a:effectLst/>
                      </a:endParaRPr>
                    </a:p>
                    <a:p>
                      <a:pPr marL="342900" lvl="0" indent="-342900">
                        <a:lnSpc>
                          <a:spcPct val="107000"/>
                        </a:lnSpc>
                        <a:spcAft>
                          <a:spcPts val="0"/>
                        </a:spcAft>
                        <a:buFont typeface="Symbol" panose="05050102010706020507" pitchFamily="18" charset="2"/>
                        <a:buChar char=""/>
                      </a:pPr>
                      <a:r>
                        <a:rPr lang="en-US" sz="1050" dirty="0">
                          <a:effectLst/>
                        </a:rPr>
                        <a:t>class/subject teacher</a:t>
                      </a:r>
                      <a:endParaRPr lang="fi-FI" sz="1050" dirty="0">
                        <a:effectLst/>
                      </a:endParaRPr>
                    </a:p>
                    <a:p>
                      <a:pPr marL="342900" lvl="0" indent="-342900">
                        <a:lnSpc>
                          <a:spcPct val="107000"/>
                        </a:lnSpc>
                        <a:spcAft>
                          <a:spcPts val="0"/>
                        </a:spcAft>
                        <a:buFont typeface="Symbol" panose="05050102010706020507" pitchFamily="18" charset="2"/>
                        <a:buChar char=""/>
                      </a:pPr>
                      <a:r>
                        <a:rPr lang="en-US" sz="1050" dirty="0">
                          <a:effectLst/>
                        </a:rPr>
                        <a:t>special education teacher</a:t>
                      </a:r>
                      <a:endParaRPr lang="fi-FI" sz="1050" dirty="0">
                        <a:effectLst/>
                      </a:endParaRPr>
                    </a:p>
                    <a:p>
                      <a:pPr marL="342900" lvl="0" indent="-342900">
                        <a:lnSpc>
                          <a:spcPct val="107000"/>
                        </a:lnSpc>
                        <a:spcAft>
                          <a:spcPts val="0"/>
                        </a:spcAft>
                        <a:buFont typeface="Symbol" panose="05050102010706020507" pitchFamily="18" charset="2"/>
                        <a:buChar char=""/>
                      </a:pPr>
                      <a:r>
                        <a:rPr lang="en-US" sz="1050" dirty="0">
                          <a:effectLst/>
                        </a:rPr>
                        <a:t>co-operation with guardians</a:t>
                      </a:r>
                      <a:endParaRPr lang="fi-FI" sz="1050" dirty="0">
                        <a:effectLst/>
                      </a:endParaRPr>
                    </a:p>
                    <a:p>
                      <a:pPr marL="342900" lvl="0" indent="-342900">
                        <a:lnSpc>
                          <a:spcPct val="107000"/>
                        </a:lnSpc>
                        <a:spcAft>
                          <a:spcPts val="0"/>
                        </a:spcAft>
                        <a:buFont typeface="Symbol" panose="05050102010706020507" pitchFamily="18" charset="2"/>
                        <a:buChar char=""/>
                      </a:pPr>
                      <a:r>
                        <a:rPr lang="en-US" sz="1050" dirty="0">
                          <a:effectLst/>
                        </a:rPr>
                        <a:t>Personal learning plan</a:t>
                      </a:r>
                      <a:endParaRPr lang="fi-FI" sz="1050" dirty="0">
                        <a:effectLst/>
                      </a:endParaRPr>
                    </a:p>
                    <a:p>
                      <a:pPr marL="228600">
                        <a:lnSpc>
                          <a:spcPct val="107000"/>
                        </a:lnSpc>
                        <a:spcAft>
                          <a:spcPts val="0"/>
                        </a:spcAft>
                      </a:pPr>
                      <a:r>
                        <a:rPr lang="en-US" sz="1050" dirty="0">
                          <a:effectLst/>
                        </a:rPr>
                        <a:t> </a:t>
                      </a:r>
                      <a:endParaRPr lang="fi-FI" sz="1050" dirty="0">
                        <a:effectLst/>
                      </a:endParaRPr>
                    </a:p>
                    <a:p>
                      <a:pPr>
                        <a:lnSpc>
                          <a:spcPct val="107000"/>
                        </a:lnSpc>
                        <a:spcAft>
                          <a:spcPts val="0"/>
                        </a:spcAft>
                      </a:pPr>
                      <a:r>
                        <a:rPr lang="en-US" sz="1050" dirty="0">
                          <a:effectLst/>
                        </a:rPr>
                        <a:t>Mainstream education/ small group </a:t>
                      </a:r>
                      <a:endParaRPr lang="fi-FI" sz="1050" dirty="0">
                        <a:effectLst/>
                      </a:endParaRPr>
                    </a:p>
                    <a:p>
                      <a:pPr>
                        <a:lnSpc>
                          <a:spcPct val="107000"/>
                        </a:lnSpc>
                        <a:spcAft>
                          <a:spcPts val="0"/>
                        </a:spcAft>
                      </a:pPr>
                      <a:r>
                        <a:rPr lang="en-US" sz="1050" dirty="0">
                          <a:effectLst/>
                        </a:rPr>
                        <a:t>Personal learning plan</a:t>
                      </a:r>
                      <a:endParaRPr lang="fi-FI" sz="1050" dirty="0">
                        <a:effectLst/>
                      </a:endParaRPr>
                    </a:p>
                    <a:p>
                      <a:pPr>
                        <a:lnSpc>
                          <a:spcPct val="107000"/>
                        </a:lnSpc>
                        <a:spcAft>
                          <a:spcPts val="0"/>
                        </a:spcAft>
                      </a:pPr>
                      <a:r>
                        <a:rPr lang="en-US" sz="1050" dirty="0">
                          <a:effectLst/>
                        </a:rPr>
                        <a:t> </a:t>
                      </a:r>
                      <a:endParaRPr lang="fi-FI" sz="1050" dirty="0">
                        <a:effectLst/>
                      </a:endParaRPr>
                    </a:p>
                    <a:p>
                      <a:pPr>
                        <a:lnSpc>
                          <a:spcPct val="107000"/>
                        </a:lnSpc>
                        <a:spcAft>
                          <a:spcPts val="0"/>
                        </a:spcAft>
                      </a:pPr>
                      <a:r>
                        <a:rPr lang="en-US" sz="1050" dirty="0">
                          <a:effectLst/>
                        </a:rPr>
                        <a:t>Part-time special education</a:t>
                      </a:r>
                      <a:endParaRPr lang="fi-FI" sz="1050" dirty="0">
                        <a:effectLst/>
                      </a:endParaRPr>
                    </a:p>
                    <a:p>
                      <a:pPr>
                        <a:lnSpc>
                          <a:spcPct val="107000"/>
                        </a:lnSpc>
                        <a:spcAft>
                          <a:spcPts val="0"/>
                        </a:spcAft>
                      </a:pPr>
                      <a:r>
                        <a:rPr lang="en-US" sz="1050" dirty="0">
                          <a:effectLst/>
                        </a:rPr>
                        <a:t> </a:t>
                      </a:r>
                      <a:endParaRPr lang="fi-FI" sz="1050" dirty="0">
                        <a:effectLst/>
                      </a:endParaRPr>
                    </a:p>
                    <a:p>
                      <a:pPr>
                        <a:lnSpc>
                          <a:spcPct val="107000"/>
                        </a:lnSpc>
                        <a:spcAft>
                          <a:spcPts val="0"/>
                        </a:spcAft>
                      </a:pPr>
                      <a:r>
                        <a:rPr lang="en-US" sz="1050" dirty="0">
                          <a:effectLst/>
                        </a:rPr>
                        <a:t>Support acc. to personal learning plan</a:t>
                      </a:r>
                      <a:endParaRPr lang="fi-FI" sz="1050" dirty="0">
                        <a:effectLst/>
                      </a:endParaRPr>
                    </a:p>
                    <a:p>
                      <a:pPr>
                        <a:lnSpc>
                          <a:spcPct val="107000"/>
                        </a:lnSpc>
                        <a:spcAft>
                          <a:spcPts val="0"/>
                        </a:spcAft>
                      </a:pPr>
                      <a:r>
                        <a:rPr lang="en-US" sz="1050" dirty="0">
                          <a:effectLst/>
                        </a:rPr>
                        <a:t> </a:t>
                      </a:r>
                      <a:endParaRPr lang="fi-FI" sz="1050" dirty="0">
                        <a:effectLst/>
                      </a:endParaRPr>
                    </a:p>
                    <a:p>
                      <a:pPr>
                        <a:lnSpc>
                          <a:spcPct val="107000"/>
                        </a:lnSpc>
                        <a:spcAft>
                          <a:spcPts val="0"/>
                        </a:spcAft>
                      </a:pPr>
                      <a:r>
                        <a:rPr lang="en-US" sz="1050" dirty="0">
                          <a:effectLst/>
                        </a:rPr>
                        <a:t>Intensified teaching methods</a:t>
                      </a:r>
                      <a:endParaRPr lang="fi-FI" sz="1050" dirty="0">
                        <a:effectLst/>
                      </a:endParaRPr>
                    </a:p>
                    <a:p>
                      <a:pPr>
                        <a:lnSpc>
                          <a:spcPct val="107000"/>
                        </a:lnSpc>
                        <a:spcAft>
                          <a:spcPts val="0"/>
                        </a:spcAft>
                      </a:pPr>
                      <a:r>
                        <a:rPr lang="en-US" sz="1050" dirty="0">
                          <a:effectLst/>
                        </a:rPr>
                        <a:t> </a:t>
                      </a:r>
                      <a:endParaRPr lang="fi-FI" sz="1050" dirty="0">
                        <a:effectLst/>
                      </a:endParaRPr>
                    </a:p>
                    <a:p>
                      <a:pPr>
                        <a:lnSpc>
                          <a:spcPct val="107000"/>
                        </a:lnSpc>
                        <a:spcAft>
                          <a:spcPts val="0"/>
                        </a:spcAft>
                      </a:pPr>
                      <a:r>
                        <a:rPr lang="en-US" sz="1050" dirty="0">
                          <a:effectLst/>
                        </a:rPr>
                        <a:t>Assistant teacher</a:t>
                      </a:r>
                      <a:endParaRPr lang="fi-FI" sz="1050" dirty="0">
                        <a:effectLst/>
                      </a:endParaRPr>
                    </a:p>
                    <a:p>
                      <a:pPr>
                        <a:lnSpc>
                          <a:spcPct val="107000"/>
                        </a:lnSpc>
                        <a:spcAft>
                          <a:spcPts val="0"/>
                        </a:spcAft>
                      </a:pPr>
                      <a:r>
                        <a:rPr lang="en-US" sz="1050" dirty="0">
                          <a:effectLst/>
                        </a:rPr>
                        <a:t> </a:t>
                      </a:r>
                      <a:endParaRPr lang="fi-FI" sz="1050" dirty="0">
                        <a:effectLst/>
                      </a:endParaRPr>
                    </a:p>
                    <a:p>
                      <a:pPr>
                        <a:lnSpc>
                          <a:spcPct val="107000"/>
                        </a:lnSpc>
                        <a:spcAft>
                          <a:spcPts val="0"/>
                        </a:spcAft>
                      </a:pPr>
                      <a:r>
                        <a:rPr lang="en-US" sz="1050" dirty="0">
                          <a:effectLst/>
                        </a:rPr>
                        <a:t>Class prior to gr 1</a:t>
                      </a:r>
                      <a:endParaRPr lang="fi-FI" sz="1050" dirty="0">
                        <a:effectLst/>
                      </a:endParaRPr>
                    </a:p>
                    <a:p>
                      <a:pPr>
                        <a:lnSpc>
                          <a:spcPct val="107000"/>
                        </a:lnSpc>
                        <a:spcAft>
                          <a:spcPts val="0"/>
                        </a:spcAft>
                      </a:pPr>
                      <a:r>
                        <a:rPr lang="en-US" sz="1050" dirty="0">
                          <a:effectLst/>
                        </a:rPr>
                        <a:t>Repeating the grade</a:t>
                      </a:r>
                      <a:endParaRPr lang="fi-FI" sz="1050" dirty="0">
                        <a:effectLst/>
                      </a:endParaRPr>
                    </a:p>
                    <a:p>
                      <a:pPr>
                        <a:lnSpc>
                          <a:spcPct val="107000"/>
                        </a:lnSpc>
                        <a:spcAft>
                          <a:spcPts val="0"/>
                        </a:spcAft>
                      </a:pPr>
                      <a:r>
                        <a:rPr lang="en-US" sz="1050" dirty="0">
                          <a:effectLst/>
                        </a:rPr>
                        <a:t> </a:t>
                      </a:r>
                      <a:endParaRPr lang="fi-FI" sz="1050" dirty="0">
                        <a:effectLst/>
                      </a:endParaRPr>
                    </a:p>
                    <a:p>
                      <a:pPr>
                        <a:lnSpc>
                          <a:spcPct val="107000"/>
                        </a:lnSpc>
                        <a:spcAft>
                          <a:spcPts val="0"/>
                        </a:spcAft>
                      </a:pPr>
                      <a:r>
                        <a:rPr lang="en-US" sz="1050" dirty="0">
                          <a:effectLst/>
                        </a:rPr>
                        <a:t>Team/simultaneous teaching</a:t>
                      </a:r>
                      <a:endParaRPr lang="fi-FI" sz="1050" dirty="0">
                        <a:effectLst/>
                      </a:endParaRPr>
                    </a:p>
                    <a:p>
                      <a:pPr>
                        <a:lnSpc>
                          <a:spcPct val="107000"/>
                        </a:lnSpc>
                        <a:spcAft>
                          <a:spcPts val="0"/>
                        </a:spcAft>
                      </a:pPr>
                      <a:r>
                        <a:rPr lang="en-US" sz="1050" dirty="0">
                          <a:effectLst/>
                        </a:rPr>
                        <a:t> </a:t>
                      </a:r>
                      <a:endParaRPr lang="fi-FI"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35660" marR="35660" marT="0" marB="0">
                    <a:solidFill>
                      <a:srgbClr val="FFC000"/>
                    </a:solidFill>
                  </a:tcPr>
                </a:tc>
                <a:tc>
                  <a:txBody>
                    <a:bodyPr/>
                    <a:lstStyle/>
                    <a:p>
                      <a:pPr>
                        <a:lnSpc>
                          <a:spcPct val="107000"/>
                        </a:lnSpc>
                        <a:spcAft>
                          <a:spcPts val="0"/>
                        </a:spcAft>
                      </a:pPr>
                      <a:r>
                        <a:rPr lang="en-US" sz="600">
                          <a:effectLst/>
                        </a:rPr>
                        <a:t> </a:t>
                      </a:r>
                      <a:endParaRPr lang="fi-FI" sz="600">
                        <a:effectLst/>
                        <a:latin typeface="Calibri" panose="020F0502020204030204" pitchFamily="34" charset="0"/>
                        <a:ea typeface="Calibri" panose="020F0502020204030204" pitchFamily="34" charset="0"/>
                        <a:cs typeface="Times New Roman" panose="02020603050405020304" pitchFamily="18" charset="0"/>
                      </a:endParaRPr>
                    </a:p>
                  </a:txBody>
                  <a:tcPr marL="35660" marR="35660" marT="0" marB="0"/>
                </a:tc>
                <a:tc>
                  <a:txBody>
                    <a:bodyPr/>
                    <a:lstStyle/>
                    <a:p>
                      <a:pPr>
                        <a:lnSpc>
                          <a:spcPct val="107000"/>
                        </a:lnSpc>
                        <a:spcAft>
                          <a:spcPts val="0"/>
                        </a:spcAft>
                      </a:pPr>
                      <a:r>
                        <a:rPr lang="en-US" sz="600" dirty="0">
                          <a:effectLst/>
                        </a:rPr>
                        <a:t> </a:t>
                      </a:r>
                      <a:endParaRPr lang="fi-FI" sz="600" dirty="0">
                        <a:effectLst/>
                      </a:endParaRPr>
                    </a:p>
                    <a:p>
                      <a:pPr marL="228600">
                        <a:lnSpc>
                          <a:spcPct val="107000"/>
                        </a:lnSpc>
                        <a:spcAft>
                          <a:spcPts val="0"/>
                        </a:spcAft>
                      </a:pPr>
                      <a:r>
                        <a:rPr lang="en-US" sz="1050" dirty="0">
                          <a:effectLst/>
                        </a:rPr>
                        <a:t>Special support</a:t>
                      </a:r>
                      <a:endParaRPr lang="fi-FI" sz="1050" dirty="0">
                        <a:effectLst/>
                      </a:endParaRPr>
                    </a:p>
                    <a:p>
                      <a:pPr marL="228600">
                        <a:lnSpc>
                          <a:spcPct val="107000"/>
                        </a:lnSpc>
                        <a:spcAft>
                          <a:spcPts val="0"/>
                        </a:spcAft>
                      </a:pPr>
                      <a:r>
                        <a:rPr lang="en-US" sz="1050" dirty="0">
                          <a:effectLst/>
                        </a:rPr>
                        <a:t> </a:t>
                      </a:r>
                      <a:endParaRPr lang="fi-FI" sz="1050" dirty="0">
                        <a:effectLst/>
                      </a:endParaRPr>
                    </a:p>
                    <a:p>
                      <a:pPr marL="342900" lvl="0" indent="-342900">
                        <a:lnSpc>
                          <a:spcPct val="107000"/>
                        </a:lnSpc>
                        <a:spcAft>
                          <a:spcPts val="0"/>
                        </a:spcAft>
                        <a:buFont typeface="Symbol" panose="05050102010706020507" pitchFamily="18" charset="2"/>
                        <a:buChar char=""/>
                      </a:pPr>
                      <a:r>
                        <a:rPr lang="en-US" sz="1050" dirty="0">
                          <a:effectLst/>
                        </a:rPr>
                        <a:t>constant</a:t>
                      </a:r>
                      <a:endParaRPr lang="fi-FI" sz="1050" dirty="0">
                        <a:effectLst/>
                      </a:endParaRPr>
                    </a:p>
                    <a:p>
                      <a:pPr marL="342900" lvl="0" indent="-342900">
                        <a:lnSpc>
                          <a:spcPct val="107000"/>
                        </a:lnSpc>
                        <a:spcAft>
                          <a:spcPts val="0"/>
                        </a:spcAft>
                        <a:buFont typeface="Symbol" panose="05050102010706020507" pitchFamily="18" charset="2"/>
                        <a:buChar char=""/>
                      </a:pPr>
                      <a:r>
                        <a:rPr lang="en-US" sz="1050" dirty="0">
                          <a:effectLst/>
                        </a:rPr>
                        <a:t>constant need of care/supervision</a:t>
                      </a:r>
                      <a:endParaRPr lang="fi-FI" sz="1050" dirty="0">
                        <a:effectLst/>
                      </a:endParaRPr>
                    </a:p>
                    <a:p>
                      <a:pPr marL="342900" lvl="0" indent="-342900">
                        <a:lnSpc>
                          <a:spcPct val="107000"/>
                        </a:lnSpc>
                        <a:spcAft>
                          <a:spcPts val="0"/>
                        </a:spcAft>
                        <a:buFont typeface="Symbol" panose="05050102010706020507" pitchFamily="18" charset="2"/>
                        <a:buChar char=""/>
                      </a:pPr>
                      <a:r>
                        <a:rPr lang="en-US" sz="1050" dirty="0">
                          <a:effectLst/>
                        </a:rPr>
                        <a:t>class teacher specialized in Special education</a:t>
                      </a:r>
                      <a:endParaRPr lang="fi-FI" sz="1050" dirty="0">
                        <a:effectLst/>
                      </a:endParaRPr>
                    </a:p>
                    <a:p>
                      <a:pPr marL="342900" lvl="0" indent="-342900">
                        <a:lnSpc>
                          <a:spcPct val="107000"/>
                        </a:lnSpc>
                        <a:spcAft>
                          <a:spcPts val="0"/>
                        </a:spcAft>
                        <a:buFont typeface="Symbol" panose="05050102010706020507" pitchFamily="18" charset="2"/>
                        <a:buChar char=""/>
                      </a:pPr>
                      <a:r>
                        <a:rPr lang="en-US" sz="1050" dirty="0">
                          <a:effectLst/>
                        </a:rPr>
                        <a:t>Individualized education plan</a:t>
                      </a:r>
                      <a:endParaRPr lang="fi-FI" sz="1050" dirty="0">
                        <a:effectLst/>
                      </a:endParaRPr>
                    </a:p>
                    <a:p>
                      <a:pPr marL="457200">
                        <a:lnSpc>
                          <a:spcPct val="107000"/>
                        </a:lnSpc>
                        <a:spcAft>
                          <a:spcPts val="0"/>
                        </a:spcAft>
                      </a:pPr>
                      <a:r>
                        <a:rPr lang="en-US" sz="1050" dirty="0">
                          <a:effectLst/>
                        </a:rPr>
                        <a:t> </a:t>
                      </a:r>
                      <a:endParaRPr lang="fi-FI" sz="1050" dirty="0">
                        <a:effectLst/>
                      </a:endParaRPr>
                    </a:p>
                    <a:p>
                      <a:pPr marL="457200">
                        <a:lnSpc>
                          <a:spcPct val="107000"/>
                        </a:lnSpc>
                        <a:spcAft>
                          <a:spcPts val="0"/>
                        </a:spcAft>
                      </a:pPr>
                      <a:r>
                        <a:rPr lang="en-US" sz="1050" dirty="0">
                          <a:effectLst/>
                        </a:rPr>
                        <a:t> </a:t>
                      </a:r>
                      <a:endParaRPr lang="fi-FI" sz="1050" dirty="0">
                        <a:effectLst/>
                      </a:endParaRPr>
                    </a:p>
                    <a:p>
                      <a:pPr>
                        <a:lnSpc>
                          <a:spcPct val="107000"/>
                        </a:lnSpc>
                        <a:spcAft>
                          <a:spcPts val="0"/>
                        </a:spcAft>
                      </a:pPr>
                      <a:r>
                        <a:rPr lang="en-US" sz="1050" dirty="0">
                          <a:effectLst/>
                        </a:rPr>
                        <a:t> </a:t>
                      </a:r>
                      <a:endParaRPr lang="fi-FI" sz="1050" dirty="0">
                        <a:effectLst/>
                      </a:endParaRPr>
                    </a:p>
                    <a:p>
                      <a:pPr>
                        <a:lnSpc>
                          <a:spcPct val="107000"/>
                        </a:lnSpc>
                        <a:spcAft>
                          <a:spcPts val="0"/>
                        </a:spcAft>
                      </a:pPr>
                      <a:r>
                        <a:rPr lang="en-US" sz="1050" dirty="0">
                          <a:effectLst/>
                        </a:rPr>
                        <a:t>Mainstream/ special group/ small group</a:t>
                      </a:r>
                      <a:endParaRPr lang="fi-FI" sz="1050" dirty="0">
                        <a:effectLst/>
                      </a:endParaRPr>
                    </a:p>
                    <a:p>
                      <a:pPr>
                        <a:lnSpc>
                          <a:spcPct val="107000"/>
                        </a:lnSpc>
                        <a:spcAft>
                          <a:spcPts val="0"/>
                        </a:spcAft>
                      </a:pPr>
                      <a:r>
                        <a:rPr lang="en-US" sz="1050" dirty="0">
                          <a:effectLst/>
                        </a:rPr>
                        <a:t>Individual Education Plan (IEP) Subject specific and/or general agreements on organizing learning at school</a:t>
                      </a:r>
                      <a:endParaRPr lang="fi-FI" sz="1050" dirty="0">
                        <a:effectLst/>
                      </a:endParaRPr>
                    </a:p>
                    <a:p>
                      <a:pPr>
                        <a:lnSpc>
                          <a:spcPct val="107000"/>
                        </a:lnSpc>
                        <a:spcAft>
                          <a:spcPts val="0"/>
                        </a:spcAft>
                      </a:pPr>
                      <a:r>
                        <a:rPr lang="en-US" sz="1050" dirty="0">
                          <a:effectLst/>
                        </a:rPr>
                        <a:t> </a:t>
                      </a:r>
                      <a:endParaRPr lang="fi-FI" sz="1050" dirty="0">
                        <a:effectLst/>
                      </a:endParaRPr>
                    </a:p>
                    <a:p>
                      <a:pPr>
                        <a:lnSpc>
                          <a:spcPct val="107000"/>
                        </a:lnSpc>
                        <a:spcAft>
                          <a:spcPts val="0"/>
                        </a:spcAft>
                      </a:pPr>
                      <a:r>
                        <a:rPr lang="en-US" sz="1050" dirty="0">
                          <a:effectLst/>
                        </a:rPr>
                        <a:t>Statement of special support</a:t>
                      </a:r>
                      <a:endParaRPr lang="fi-FI" sz="1050" dirty="0">
                        <a:effectLst/>
                      </a:endParaRPr>
                    </a:p>
                    <a:p>
                      <a:pPr>
                        <a:lnSpc>
                          <a:spcPct val="107000"/>
                        </a:lnSpc>
                        <a:spcAft>
                          <a:spcPts val="0"/>
                        </a:spcAft>
                      </a:pPr>
                      <a:r>
                        <a:rPr lang="en-US" sz="1050" dirty="0">
                          <a:effectLst/>
                        </a:rPr>
                        <a:t> </a:t>
                      </a:r>
                      <a:endParaRPr lang="fi-FI" sz="1050" dirty="0">
                        <a:effectLst/>
                      </a:endParaRPr>
                    </a:p>
                    <a:p>
                      <a:pPr>
                        <a:lnSpc>
                          <a:spcPct val="107000"/>
                        </a:lnSpc>
                        <a:spcAft>
                          <a:spcPts val="0"/>
                        </a:spcAft>
                      </a:pPr>
                      <a:r>
                        <a:rPr lang="en-US" sz="1050" dirty="0">
                          <a:effectLst/>
                        </a:rPr>
                        <a:t>Assistant teacher</a:t>
                      </a:r>
                      <a:endParaRPr lang="fi-FI" sz="1050" dirty="0">
                        <a:effectLst/>
                      </a:endParaRPr>
                    </a:p>
                    <a:p>
                      <a:pPr>
                        <a:lnSpc>
                          <a:spcPct val="107000"/>
                        </a:lnSpc>
                        <a:spcAft>
                          <a:spcPts val="0"/>
                        </a:spcAft>
                      </a:pPr>
                      <a:r>
                        <a:rPr lang="en-US" sz="1050" dirty="0">
                          <a:effectLst/>
                        </a:rPr>
                        <a:t> </a:t>
                      </a:r>
                      <a:endParaRPr lang="fi-FI" sz="1050" dirty="0">
                        <a:effectLst/>
                      </a:endParaRPr>
                    </a:p>
                    <a:p>
                      <a:pPr>
                        <a:lnSpc>
                          <a:spcPct val="107000"/>
                        </a:lnSpc>
                        <a:spcAft>
                          <a:spcPts val="0"/>
                        </a:spcAft>
                      </a:pPr>
                      <a:r>
                        <a:rPr lang="en-US" sz="1050" dirty="0">
                          <a:effectLst/>
                        </a:rPr>
                        <a:t>Regular special education</a:t>
                      </a:r>
                      <a:endParaRPr lang="fi-FI" sz="1050" dirty="0">
                        <a:effectLst/>
                      </a:endParaRPr>
                    </a:p>
                    <a:p>
                      <a:pPr>
                        <a:lnSpc>
                          <a:spcPct val="107000"/>
                        </a:lnSpc>
                        <a:spcAft>
                          <a:spcPts val="0"/>
                        </a:spcAft>
                      </a:pPr>
                      <a:r>
                        <a:rPr lang="en-US" sz="1050" dirty="0">
                          <a:effectLst/>
                        </a:rPr>
                        <a:t> </a:t>
                      </a:r>
                      <a:endParaRPr lang="fi-FI" sz="1050" dirty="0">
                        <a:effectLst/>
                      </a:endParaRPr>
                    </a:p>
                    <a:p>
                      <a:pPr>
                        <a:lnSpc>
                          <a:spcPct val="107000"/>
                        </a:lnSpc>
                        <a:spcAft>
                          <a:spcPts val="0"/>
                        </a:spcAft>
                      </a:pPr>
                      <a:r>
                        <a:rPr lang="en-US" sz="1050" dirty="0">
                          <a:effectLst/>
                        </a:rPr>
                        <a:t>Special education class in special schools</a:t>
                      </a:r>
                      <a:endParaRPr lang="fi-FI" sz="1050" dirty="0">
                        <a:effectLst/>
                      </a:endParaRPr>
                    </a:p>
                    <a:p>
                      <a:pPr>
                        <a:lnSpc>
                          <a:spcPct val="107000"/>
                        </a:lnSpc>
                        <a:spcAft>
                          <a:spcPts val="0"/>
                        </a:spcAft>
                      </a:pPr>
                      <a:r>
                        <a:rPr lang="en-US" sz="1050" dirty="0">
                          <a:effectLst/>
                        </a:rPr>
                        <a:t> </a:t>
                      </a:r>
                      <a:endParaRPr lang="fi-FI" sz="1050" dirty="0">
                        <a:effectLst/>
                      </a:endParaRPr>
                    </a:p>
                    <a:p>
                      <a:pPr>
                        <a:lnSpc>
                          <a:spcPct val="107000"/>
                        </a:lnSpc>
                        <a:spcAft>
                          <a:spcPts val="0"/>
                        </a:spcAft>
                      </a:pPr>
                      <a:r>
                        <a:rPr lang="en-US" sz="1050" dirty="0">
                          <a:effectLst/>
                        </a:rPr>
                        <a:t>Home schooling</a:t>
                      </a:r>
                      <a:endParaRPr lang="fi-FI" sz="1050" dirty="0">
                        <a:effectLst/>
                      </a:endParaRPr>
                    </a:p>
                    <a:p>
                      <a:pPr>
                        <a:lnSpc>
                          <a:spcPct val="107000"/>
                        </a:lnSpc>
                        <a:spcAft>
                          <a:spcPts val="0"/>
                        </a:spcAft>
                      </a:pPr>
                      <a:r>
                        <a:rPr lang="en-US" sz="1050" dirty="0">
                          <a:effectLst/>
                        </a:rPr>
                        <a:t> </a:t>
                      </a:r>
                      <a:r>
                        <a:rPr lang="fi-FI" sz="1050" dirty="0">
                          <a:effectLst/>
                        </a:rPr>
                        <a:t> </a:t>
                      </a:r>
                      <a:br>
                        <a:rPr lang="fi-FI" sz="1050" dirty="0">
                          <a:effectLst/>
                        </a:rPr>
                      </a:br>
                      <a:r>
                        <a:rPr lang="en-US" sz="1050" dirty="0">
                          <a:effectLst/>
                        </a:rPr>
                        <a:t>Hospital school</a:t>
                      </a:r>
                      <a:endParaRPr lang="fi-FI" sz="1050" dirty="0">
                        <a:effectLst/>
                      </a:endParaRPr>
                    </a:p>
                    <a:p>
                      <a:pPr>
                        <a:lnSpc>
                          <a:spcPct val="107000"/>
                        </a:lnSpc>
                        <a:spcAft>
                          <a:spcPts val="0"/>
                        </a:spcAft>
                      </a:pPr>
                      <a:r>
                        <a:rPr lang="en-US" sz="1050" dirty="0">
                          <a:effectLst/>
                        </a:rPr>
                        <a:t> </a:t>
                      </a:r>
                      <a:endParaRPr lang="fi-FI"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35660" marR="35660" marT="0" marB="0">
                    <a:solidFill>
                      <a:srgbClr val="FF0000"/>
                    </a:solidFill>
                  </a:tcPr>
                </a:tc>
              </a:tr>
            </a:tbl>
          </a:graphicData>
        </a:graphic>
      </p:graphicFrame>
      <p:sp>
        <p:nvSpPr>
          <p:cNvPr id="3" name="Nuoli oikealle 2"/>
          <p:cNvSpPr/>
          <p:nvPr/>
        </p:nvSpPr>
        <p:spPr>
          <a:xfrm>
            <a:off x="4644007" y="5480590"/>
            <a:ext cx="1606550" cy="962025"/>
          </a:xfrm>
          <a:prstGeom prst="rightArrow">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fi-FI" sz="1100" dirty="0" err="1">
                <a:effectLst/>
                <a:ea typeface="Calibri" panose="020F0502020204030204" pitchFamily="34" charset="0"/>
                <a:cs typeface="Times New Roman" panose="02020603050405020304" pitchFamily="18" charset="0"/>
              </a:rPr>
              <a:t>Pedagogical</a:t>
            </a:r>
            <a:r>
              <a:rPr lang="fi-FI" sz="1100" dirty="0">
                <a:effectLst/>
                <a:ea typeface="Calibri" panose="020F0502020204030204" pitchFamily="34" charset="0"/>
                <a:cs typeface="Times New Roman" panose="02020603050405020304" pitchFamily="18" charset="0"/>
              </a:rPr>
              <a:t> </a:t>
            </a:r>
            <a:r>
              <a:rPr lang="fi-FI" sz="1100" dirty="0" err="1">
                <a:effectLst/>
                <a:ea typeface="Calibri" panose="020F0502020204030204" pitchFamily="34" charset="0"/>
                <a:cs typeface="Times New Roman" panose="02020603050405020304" pitchFamily="18" charset="0"/>
              </a:rPr>
              <a:t>appraisal</a:t>
            </a:r>
            <a:endParaRPr lang="fi-FI" sz="1100" dirty="0">
              <a:effectLst/>
              <a:ea typeface="Calibri" panose="020F0502020204030204" pitchFamily="34" charset="0"/>
              <a:cs typeface="Times New Roman" panose="02020603050405020304" pitchFamily="18" charset="0"/>
            </a:endParaRPr>
          </a:p>
        </p:txBody>
      </p:sp>
      <p:sp>
        <p:nvSpPr>
          <p:cNvPr id="4" name="Nuoli oikealle 3"/>
          <p:cNvSpPr/>
          <p:nvPr/>
        </p:nvSpPr>
        <p:spPr>
          <a:xfrm>
            <a:off x="2555776" y="5549731"/>
            <a:ext cx="1577975" cy="903605"/>
          </a:xfrm>
          <a:prstGeom prst="rightArrow">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fi-FI" sz="1100">
                <a:effectLst/>
                <a:ea typeface="Calibri" panose="020F0502020204030204" pitchFamily="34" charset="0"/>
                <a:cs typeface="Times New Roman" panose="02020603050405020304" pitchFamily="18" charset="0"/>
              </a:rPr>
              <a:t>Pedagogical assessment</a:t>
            </a:r>
          </a:p>
        </p:txBody>
      </p:sp>
    </p:spTree>
    <p:extLst>
      <p:ext uri="{BB962C8B-B14F-4D97-AF65-F5344CB8AC3E}">
        <p14:creationId xmlns:p14="http://schemas.microsoft.com/office/powerpoint/2010/main" xmlns="" val="25417426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p:cNvSpPr>
            <a:spLocks noGrp="1"/>
          </p:cNvSpPr>
          <p:nvPr>
            <p:ph idx="1"/>
          </p:nvPr>
        </p:nvSpPr>
        <p:spPr>
          <a:xfrm>
            <a:off x="872067" y="2132856"/>
            <a:ext cx="7408333" cy="3993307"/>
          </a:xfrm>
        </p:spPr>
        <p:txBody>
          <a:bodyPr>
            <a:normAutofit lnSpcReduction="10000"/>
          </a:bodyPr>
          <a:lstStyle/>
          <a:p>
            <a:r>
              <a:rPr lang="en-US" dirty="0"/>
              <a:t>All students in vocational education and training have the right to receive sufficient personal and other educational guidance as needed</a:t>
            </a:r>
            <a:r>
              <a:rPr lang="en-US" dirty="0" smtClean="0"/>
              <a:t>.</a:t>
            </a:r>
          </a:p>
          <a:p>
            <a:r>
              <a:rPr lang="en-US" dirty="0"/>
              <a:t>Vocational special needs education and training is primarily provided in regular vocational institutions with all other students. There are seven separate vocational special schools. These provide special facilities and services to promote the vocational education and training primarily for students with the most severe disabilities or chronic illnesses.</a:t>
            </a:r>
            <a:br>
              <a:rPr lang="en-US" dirty="0"/>
            </a:br>
            <a:endParaRPr lang="en-US" dirty="0"/>
          </a:p>
          <a:p>
            <a:endParaRPr lang="fi-FI" dirty="0"/>
          </a:p>
        </p:txBody>
      </p:sp>
      <p:sp>
        <p:nvSpPr>
          <p:cNvPr id="3" name="Otsikko 2"/>
          <p:cNvSpPr>
            <a:spLocks noGrp="1"/>
          </p:cNvSpPr>
          <p:nvPr>
            <p:ph type="title"/>
          </p:nvPr>
        </p:nvSpPr>
        <p:spPr>
          <a:xfrm>
            <a:off x="461433" y="692696"/>
            <a:ext cx="8229600" cy="1252728"/>
          </a:xfrm>
        </p:spPr>
        <p:txBody>
          <a:bodyPr>
            <a:normAutofit fontScale="90000"/>
          </a:bodyPr>
          <a:lstStyle/>
          <a:p>
            <a:r>
              <a:rPr lang="en-US" dirty="0"/>
              <a:t>Support in upper secondary </a:t>
            </a:r>
            <a:r>
              <a:rPr lang="en-US" dirty="0" smtClean="0"/>
              <a:t>education</a:t>
            </a:r>
            <a:r>
              <a:rPr lang="en-US" dirty="0"/>
              <a:t/>
            </a:r>
            <a:br>
              <a:rPr lang="en-US" dirty="0"/>
            </a:br>
            <a:endParaRPr lang="fi-FI" dirty="0"/>
          </a:p>
        </p:txBody>
      </p:sp>
    </p:spTree>
    <p:extLst>
      <p:ext uri="{BB962C8B-B14F-4D97-AF65-F5344CB8AC3E}">
        <p14:creationId xmlns:p14="http://schemas.microsoft.com/office/powerpoint/2010/main" xmlns="" val="1134079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err="1" smtClean="0"/>
              <a:t>Student</a:t>
            </a:r>
            <a:r>
              <a:rPr lang="fi-FI" dirty="0" smtClean="0"/>
              <a:t> </a:t>
            </a:r>
            <a:r>
              <a:rPr lang="fi-FI" dirty="0" err="1" smtClean="0"/>
              <a:t>welfare</a:t>
            </a:r>
            <a:endParaRPr lang="fi-FI" dirty="0"/>
          </a:p>
        </p:txBody>
      </p:sp>
      <p:pic>
        <p:nvPicPr>
          <p:cNvPr id="5" name="Sisällön paikkamerkki 4"/>
          <p:cNvPicPr>
            <a:picLocks noGrp="1" noChangeAspect="1"/>
          </p:cNvPicPr>
          <p:nvPr>
            <p:ph sz="quarter" idx="14"/>
          </p:nvPr>
        </p:nvPicPr>
        <p:blipFill>
          <a:blip r:embed="rId2" cstate="print">
            <a:extLst>
              <a:ext uri="{28A0092B-C50C-407E-A947-70E740481C1C}">
                <a14:useLocalDpi xmlns:a14="http://schemas.microsoft.com/office/drawing/2010/main" xmlns="" val="0"/>
              </a:ext>
            </a:extLst>
          </a:blip>
          <a:stretch>
            <a:fillRect/>
          </a:stretch>
        </p:blipFill>
        <p:spPr>
          <a:xfrm>
            <a:off x="4833143" y="2679700"/>
            <a:ext cx="3446463" cy="3446463"/>
          </a:xfrm>
        </p:spPr>
      </p:pic>
      <p:pic>
        <p:nvPicPr>
          <p:cNvPr id="1026" name="Picture 2"/>
          <p:cNvPicPr>
            <a:picLocks noGrp="1" noChangeAspect="1" noChangeArrowheads="1"/>
          </p:cNvPicPr>
          <p:nvPr>
            <p:ph sz="quarter" idx="13"/>
          </p:nvPr>
        </p:nvPicPr>
        <p:blipFill>
          <a:blip r:embed="rId3" cstate="print">
            <a:extLst>
              <a:ext uri="{28A0092B-C50C-407E-A947-70E740481C1C}">
                <a14:useLocalDpi xmlns:a14="http://schemas.microsoft.com/office/drawing/2010/main" xmlns="" val="0"/>
              </a:ext>
            </a:extLst>
          </a:blip>
          <a:srcRect/>
          <a:stretch>
            <a:fillRect/>
          </a:stretch>
        </p:blipFill>
        <p:spPr bwMode="auto">
          <a:xfrm>
            <a:off x="1115616" y="2708920"/>
            <a:ext cx="3024336" cy="338437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37071668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p:cNvSpPr>
            <a:spLocks noGrp="1"/>
          </p:cNvSpPr>
          <p:nvPr>
            <p:ph idx="1"/>
          </p:nvPr>
        </p:nvSpPr>
        <p:spPr/>
        <p:txBody>
          <a:bodyPr>
            <a:normAutofit lnSpcReduction="10000"/>
          </a:bodyPr>
          <a:lstStyle/>
          <a:p>
            <a:r>
              <a:rPr lang="fi-FI" dirty="0" err="1" smtClean="0"/>
              <a:t>Consist</a:t>
            </a:r>
            <a:r>
              <a:rPr lang="fi-FI" dirty="0" smtClean="0"/>
              <a:t> (for </a:t>
            </a:r>
            <a:r>
              <a:rPr lang="fi-FI" dirty="0" err="1" smtClean="0"/>
              <a:t>example</a:t>
            </a:r>
            <a:r>
              <a:rPr lang="fi-FI" dirty="0" smtClean="0"/>
              <a:t>) of the </a:t>
            </a:r>
            <a:r>
              <a:rPr lang="fi-FI" dirty="0" err="1" smtClean="0"/>
              <a:t>principal</a:t>
            </a:r>
            <a:r>
              <a:rPr lang="fi-FI" dirty="0" smtClean="0"/>
              <a:t>, </a:t>
            </a:r>
            <a:r>
              <a:rPr lang="fi-FI" dirty="0" err="1" smtClean="0"/>
              <a:t>special</a:t>
            </a:r>
            <a:r>
              <a:rPr lang="fi-FI" dirty="0" smtClean="0"/>
              <a:t> </a:t>
            </a:r>
            <a:r>
              <a:rPr lang="fi-FI" dirty="0" err="1" smtClean="0"/>
              <a:t>education</a:t>
            </a:r>
            <a:r>
              <a:rPr lang="fi-FI" dirty="0" smtClean="0"/>
              <a:t> </a:t>
            </a:r>
            <a:r>
              <a:rPr lang="fi-FI" dirty="0" err="1" smtClean="0"/>
              <a:t>teacher</a:t>
            </a:r>
            <a:r>
              <a:rPr lang="fi-FI" dirty="0" smtClean="0"/>
              <a:t>, </a:t>
            </a:r>
            <a:r>
              <a:rPr lang="fi-FI" dirty="0" err="1" smtClean="0"/>
              <a:t>guidance</a:t>
            </a:r>
            <a:r>
              <a:rPr lang="fi-FI" dirty="0" smtClean="0"/>
              <a:t> </a:t>
            </a:r>
            <a:r>
              <a:rPr lang="fi-FI" dirty="0" err="1" smtClean="0"/>
              <a:t>conselor</a:t>
            </a:r>
            <a:r>
              <a:rPr lang="fi-FI" dirty="0" smtClean="0"/>
              <a:t> (for junior </a:t>
            </a:r>
            <a:r>
              <a:rPr lang="fi-FI" dirty="0" err="1" smtClean="0"/>
              <a:t>high</a:t>
            </a:r>
            <a:r>
              <a:rPr lang="fi-FI" dirty="0" smtClean="0"/>
              <a:t>), </a:t>
            </a:r>
            <a:r>
              <a:rPr lang="fi-FI" dirty="0" err="1" smtClean="0"/>
              <a:t>school</a:t>
            </a:r>
            <a:r>
              <a:rPr lang="fi-FI" dirty="0" smtClean="0"/>
              <a:t> social </a:t>
            </a:r>
            <a:r>
              <a:rPr lang="fi-FI" dirty="0" err="1" smtClean="0"/>
              <a:t>worker</a:t>
            </a:r>
            <a:r>
              <a:rPr lang="fi-FI" dirty="0" smtClean="0"/>
              <a:t>, </a:t>
            </a:r>
            <a:r>
              <a:rPr lang="fi-FI" dirty="0" err="1" smtClean="0"/>
              <a:t>scool</a:t>
            </a:r>
            <a:r>
              <a:rPr lang="fi-FI" dirty="0" smtClean="0"/>
              <a:t> </a:t>
            </a:r>
            <a:r>
              <a:rPr lang="fi-FI" dirty="0" err="1" smtClean="0"/>
              <a:t>psychologist</a:t>
            </a:r>
            <a:r>
              <a:rPr lang="fi-FI" dirty="0" smtClean="0"/>
              <a:t> and </a:t>
            </a:r>
            <a:r>
              <a:rPr lang="fi-FI" dirty="0" err="1" smtClean="0"/>
              <a:t>school</a:t>
            </a:r>
            <a:r>
              <a:rPr lang="fi-FI" dirty="0" smtClean="0"/>
              <a:t> </a:t>
            </a:r>
            <a:r>
              <a:rPr lang="fi-FI" dirty="0" err="1" smtClean="0"/>
              <a:t>nurse</a:t>
            </a:r>
            <a:endParaRPr lang="fi-FI" dirty="0" smtClean="0"/>
          </a:p>
          <a:p>
            <a:r>
              <a:rPr lang="fi-FI" dirty="0" err="1" smtClean="0"/>
              <a:t>There</a:t>
            </a:r>
            <a:r>
              <a:rPr lang="fi-FI" dirty="0" smtClean="0"/>
              <a:t> </a:t>
            </a:r>
            <a:r>
              <a:rPr lang="fi-FI" dirty="0" err="1" smtClean="0"/>
              <a:t>can</a:t>
            </a:r>
            <a:r>
              <a:rPr lang="fi-FI" dirty="0" smtClean="0"/>
              <a:t> </a:t>
            </a:r>
            <a:r>
              <a:rPr lang="fi-FI" dirty="0" err="1" smtClean="0"/>
              <a:t>also</a:t>
            </a:r>
            <a:r>
              <a:rPr lang="fi-FI" dirty="0" smtClean="0"/>
              <a:t> </a:t>
            </a:r>
            <a:r>
              <a:rPr lang="fi-FI" dirty="0" err="1" smtClean="0"/>
              <a:t>be</a:t>
            </a:r>
            <a:r>
              <a:rPr lang="fi-FI" dirty="0" smtClean="0"/>
              <a:t> the </a:t>
            </a:r>
            <a:r>
              <a:rPr lang="fi-FI" dirty="0" err="1" smtClean="0"/>
              <a:t>student</a:t>
            </a:r>
            <a:r>
              <a:rPr lang="fi-FI" dirty="0" smtClean="0"/>
              <a:t> and </a:t>
            </a:r>
            <a:r>
              <a:rPr lang="fi-FI" dirty="0" err="1" smtClean="0"/>
              <a:t>parents</a:t>
            </a:r>
            <a:r>
              <a:rPr lang="fi-FI" dirty="0" smtClean="0"/>
              <a:t> </a:t>
            </a:r>
            <a:r>
              <a:rPr lang="fi-FI" dirty="0" err="1" smtClean="0"/>
              <a:t>representatives</a:t>
            </a:r>
            <a:r>
              <a:rPr lang="fi-FI" dirty="0" smtClean="0"/>
              <a:t> in </a:t>
            </a:r>
            <a:r>
              <a:rPr lang="fi-FI" dirty="0" err="1" smtClean="0"/>
              <a:t>this</a:t>
            </a:r>
            <a:r>
              <a:rPr lang="fi-FI" dirty="0" smtClean="0"/>
              <a:t> </a:t>
            </a:r>
            <a:r>
              <a:rPr lang="fi-FI" dirty="0" err="1" smtClean="0"/>
              <a:t>team</a:t>
            </a:r>
            <a:endParaRPr lang="fi-FI" dirty="0" smtClean="0"/>
          </a:p>
          <a:p>
            <a:r>
              <a:rPr lang="fi-FI" dirty="0" err="1" smtClean="0"/>
              <a:t>Important</a:t>
            </a:r>
            <a:r>
              <a:rPr lang="fi-FI" dirty="0" smtClean="0"/>
              <a:t> </a:t>
            </a:r>
            <a:r>
              <a:rPr lang="fi-FI" dirty="0" err="1" smtClean="0"/>
              <a:t>topics</a:t>
            </a:r>
            <a:r>
              <a:rPr lang="fi-FI" dirty="0" smtClean="0"/>
              <a:t> </a:t>
            </a:r>
            <a:r>
              <a:rPr lang="fi-FI" dirty="0" err="1" smtClean="0"/>
              <a:t>are</a:t>
            </a:r>
            <a:r>
              <a:rPr lang="fi-FI" dirty="0" smtClean="0"/>
              <a:t> </a:t>
            </a:r>
            <a:r>
              <a:rPr lang="fi-FI" dirty="0" err="1" smtClean="0"/>
              <a:t>increasing</a:t>
            </a:r>
            <a:r>
              <a:rPr lang="fi-FI" dirty="0" smtClean="0"/>
              <a:t> </a:t>
            </a:r>
            <a:r>
              <a:rPr lang="fi-FI" dirty="0" err="1" smtClean="0"/>
              <a:t>students´participation</a:t>
            </a:r>
            <a:r>
              <a:rPr lang="fi-FI" dirty="0" smtClean="0"/>
              <a:t> in </a:t>
            </a:r>
            <a:r>
              <a:rPr lang="fi-FI" dirty="0" err="1" smtClean="0"/>
              <a:t>school</a:t>
            </a:r>
            <a:r>
              <a:rPr lang="fi-FI" dirty="0" smtClean="0"/>
              <a:t> </a:t>
            </a:r>
            <a:r>
              <a:rPr lang="fi-FI" dirty="0" err="1" smtClean="0"/>
              <a:t>affairs</a:t>
            </a:r>
            <a:r>
              <a:rPr lang="fi-FI" dirty="0" smtClean="0"/>
              <a:t>, </a:t>
            </a:r>
            <a:r>
              <a:rPr lang="fi-FI" dirty="0" err="1" smtClean="0"/>
              <a:t>co-operation</a:t>
            </a:r>
            <a:r>
              <a:rPr lang="fi-FI" dirty="0" smtClean="0"/>
              <a:t> </a:t>
            </a:r>
            <a:r>
              <a:rPr lang="fi-FI" dirty="0" err="1" smtClean="0"/>
              <a:t>between</a:t>
            </a:r>
            <a:r>
              <a:rPr lang="fi-FI" dirty="0" smtClean="0"/>
              <a:t> </a:t>
            </a:r>
            <a:r>
              <a:rPr lang="fi-FI" dirty="0" err="1" smtClean="0"/>
              <a:t>homes</a:t>
            </a:r>
            <a:r>
              <a:rPr lang="fi-FI" dirty="0" smtClean="0"/>
              <a:t> and </a:t>
            </a:r>
            <a:r>
              <a:rPr lang="fi-FI" dirty="0" err="1" smtClean="0"/>
              <a:t>school</a:t>
            </a:r>
            <a:r>
              <a:rPr lang="fi-FI" dirty="0" smtClean="0"/>
              <a:t> and </a:t>
            </a:r>
            <a:r>
              <a:rPr lang="fi-FI" dirty="0" err="1" smtClean="0"/>
              <a:t>collaboration</a:t>
            </a:r>
            <a:r>
              <a:rPr lang="fi-FI" dirty="0" smtClean="0"/>
              <a:t> with </a:t>
            </a:r>
            <a:r>
              <a:rPr lang="fi-FI" dirty="0" err="1" smtClean="0"/>
              <a:t>various</a:t>
            </a:r>
            <a:r>
              <a:rPr lang="fi-FI" dirty="0" smtClean="0"/>
              <a:t> outside </a:t>
            </a:r>
            <a:r>
              <a:rPr lang="fi-FI" dirty="0" err="1" smtClean="0"/>
              <a:t>parties</a:t>
            </a:r>
            <a:endParaRPr lang="fi-FI" dirty="0"/>
          </a:p>
        </p:txBody>
      </p:sp>
      <p:sp>
        <p:nvSpPr>
          <p:cNvPr id="3" name="Otsikko 2"/>
          <p:cNvSpPr>
            <a:spLocks noGrp="1"/>
          </p:cNvSpPr>
          <p:nvPr>
            <p:ph type="title"/>
          </p:nvPr>
        </p:nvSpPr>
        <p:spPr/>
        <p:txBody>
          <a:bodyPr/>
          <a:lstStyle/>
          <a:p>
            <a:r>
              <a:rPr lang="fi-FI" dirty="0" smtClean="0"/>
              <a:t>A </a:t>
            </a:r>
            <a:r>
              <a:rPr lang="fi-FI" dirty="0" err="1" smtClean="0"/>
              <a:t>community</a:t>
            </a:r>
            <a:r>
              <a:rPr lang="fi-FI" dirty="0" smtClean="0"/>
              <a:t> </a:t>
            </a:r>
            <a:r>
              <a:rPr lang="fi-FI" dirty="0" err="1" smtClean="0"/>
              <a:t>welfare</a:t>
            </a:r>
            <a:r>
              <a:rPr lang="fi-FI" dirty="0" smtClean="0"/>
              <a:t> </a:t>
            </a:r>
            <a:r>
              <a:rPr lang="fi-FI" dirty="0" err="1" smtClean="0"/>
              <a:t>team</a:t>
            </a:r>
            <a:endParaRPr lang="fi-FI" dirty="0"/>
          </a:p>
        </p:txBody>
      </p:sp>
    </p:spTree>
    <p:extLst>
      <p:ext uri="{BB962C8B-B14F-4D97-AF65-F5344CB8AC3E}">
        <p14:creationId xmlns:p14="http://schemas.microsoft.com/office/powerpoint/2010/main" xmlns="" val="18939540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p:cNvSpPr>
            <a:spLocks noGrp="1"/>
          </p:cNvSpPr>
          <p:nvPr>
            <p:ph idx="1"/>
          </p:nvPr>
        </p:nvSpPr>
        <p:spPr/>
        <p:txBody>
          <a:bodyPr>
            <a:normAutofit fontScale="92500" lnSpcReduction="20000"/>
          </a:bodyPr>
          <a:lstStyle/>
          <a:p>
            <a:r>
              <a:rPr lang="fi-FI" dirty="0" err="1" smtClean="0"/>
              <a:t>Can</a:t>
            </a:r>
            <a:r>
              <a:rPr lang="fi-FI" dirty="0" smtClean="0"/>
              <a:t> </a:t>
            </a:r>
            <a:r>
              <a:rPr lang="fi-FI" dirty="0" err="1" smtClean="0"/>
              <a:t>be</a:t>
            </a:r>
            <a:r>
              <a:rPr lang="fi-FI" dirty="0" smtClean="0"/>
              <a:t> </a:t>
            </a:r>
            <a:r>
              <a:rPr lang="fi-FI" dirty="0" err="1" smtClean="0"/>
              <a:t>gathered</a:t>
            </a:r>
            <a:r>
              <a:rPr lang="fi-FI" dirty="0" smtClean="0"/>
              <a:t> for </a:t>
            </a:r>
            <a:r>
              <a:rPr lang="fi-FI" dirty="0" err="1" smtClean="0"/>
              <a:t>matters</a:t>
            </a:r>
            <a:r>
              <a:rPr lang="fi-FI" dirty="0" smtClean="0"/>
              <a:t> </a:t>
            </a:r>
            <a:r>
              <a:rPr lang="fi-FI" dirty="0" err="1" smtClean="0"/>
              <a:t>regarding</a:t>
            </a:r>
            <a:r>
              <a:rPr lang="fi-FI" dirty="0" smtClean="0"/>
              <a:t> </a:t>
            </a:r>
            <a:r>
              <a:rPr lang="fi-FI" dirty="0" err="1" smtClean="0"/>
              <a:t>individual</a:t>
            </a:r>
            <a:r>
              <a:rPr lang="fi-FI" dirty="0" smtClean="0"/>
              <a:t> </a:t>
            </a:r>
            <a:r>
              <a:rPr lang="fi-FI" dirty="0" err="1" smtClean="0"/>
              <a:t>students</a:t>
            </a:r>
            <a:r>
              <a:rPr lang="fi-FI" dirty="0" smtClean="0"/>
              <a:t> and </a:t>
            </a:r>
            <a:r>
              <a:rPr lang="fi-FI" dirty="0" err="1" smtClean="0"/>
              <a:t>planning</a:t>
            </a:r>
            <a:r>
              <a:rPr lang="fi-FI" dirty="0" smtClean="0"/>
              <a:t> </a:t>
            </a:r>
            <a:r>
              <a:rPr lang="fi-FI" dirty="0" err="1" smtClean="0"/>
              <a:t>their</a:t>
            </a:r>
            <a:r>
              <a:rPr lang="fi-FI" dirty="0" smtClean="0"/>
              <a:t> </a:t>
            </a:r>
            <a:r>
              <a:rPr lang="fi-FI" dirty="0" err="1" smtClean="0"/>
              <a:t>support</a:t>
            </a:r>
            <a:r>
              <a:rPr lang="fi-FI" dirty="0" smtClean="0"/>
              <a:t> </a:t>
            </a:r>
            <a:r>
              <a:rPr lang="fi-FI" dirty="0" err="1" smtClean="0"/>
              <a:t>measures</a:t>
            </a:r>
            <a:endParaRPr lang="fi-FI" dirty="0" smtClean="0"/>
          </a:p>
          <a:p>
            <a:r>
              <a:rPr lang="fi-FI" dirty="0" err="1" smtClean="0"/>
              <a:t>It´s</a:t>
            </a:r>
            <a:r>
              <a:rPr lang="fi-FI" dirty="0" smtClean="0"/>
              <a:t> in </a:t>
            </a:r>
            <a:r>
              <a:rPr lang="fi-FI" dirty="0" err="1" smtClean="0"/>
              <a:t>spirit</a:t>
            </a:r>
            <a:r>
              <a:rPr lang="fi-FI" dirty="0" smtClean="0"/>
              <a:t> of </a:t>
            </a:r>
            <a:r>
              <a:rPr lang="fi-FI" dirty="0" err="1" smtClean="0"/>
              <a:t>this</a:t>
            </a:r>
            <a:r>
              <a:rPr lang="fi-FI" dirty="0" smtClean="0"/>
              <a:t> new </a:t>
            </a:r>
            <a:r>
              <a:rPr lang="fi-FI" dirty="0" err="1" smtClean="0"/>
              <a:t>law</a:t>
            </a:r>
            <a:r>
              <a:rPr lang="fi-FI" dirty="0" smtClean="0"/>
              <a:t> </a:t>
            </a:r>
            <a:r>
              <a:rPr lang="fi-FI" dirty="0" err="1" smtClean="0"/>
              <a:t>that</a:t>
            </a:r>
            <a:r>
              <a:rPr lang="fi-FI" dirty="0" smtClean="0"/>
              <a:t> the </a:t>
            </a:r>
            <a:r>
              <a:rPr lang="fi-FI" dirty="0" err="1" smtClean="0"/>
              <a:t>students´affair</a:t>
            </a:r>
            <a:r>
              <a:rPr lang="fi-FI" dirty="0" smtClean="0"/>
              <a:t> </a:t>
            </a:r>
            <a:r>
              <a:rPr lang="fi-FI" dirty="0" err="1" smtClean="0"/>
              <a:t>are</a:t>
            </a:r>
            <a:r>
              <a:rPr lang="fi-FI" dirty="0" smtClean="0"/>
              <a:t> </a:t>
            </a:r>
            <a:r>
              <a:rPr lang="fi-FI" dirty="0" err="1" smtClean="0"/>
              <a:t>handled</a:t>
            </a:r>
            <a:r>
              <a:rPr lang="fi-FI" dirty="0" smtClean="0"/>
              <a:t> in </a:t>
            </a:r>
            <a:r>
              <a:rPr lang="fi-FI" dirty="0" err="1" smtClean="0"/>
              <a:t>even</a:t>
            </a:r>
            <a:r>
              <a:rPr lang="fi-FI" dirty="0" smtClean="0"/>
              <a:t> </a:t>
            </a:r>
            <a:r>
              <a:rPr lang="fi-FI" dirty="0" err="1" smtClean="0"/>
              <a:t>stronger</a:t>
            </a:r>
            <a:r>
              <a:rPr lang="fi-FI" dirty="0" smtClean="0"/>
              <a:t> </a:t>
            </a:r>
            <a:r>
              <a:rPr lang="fi-FI" dirty="0" err="1" smtClean="0"/>
              <a:t>co-operation</a:t>
            </a:r>
            <a:r>
              <a:rPr lang="fi-FI" dirty="0" smtClean="0"/>
              <a:t> </a:t>
            </a:r>
            <a:r>
              <a:rPr lang="fi-FI" dirty="0" err="1" smtClean="0"/>
              <a:t>between</a:t>
            </a:r>
            <a:r>
              <a:rPr lang="fi-FI" dirty="0" smtClean="0"/>
              <a:t> the </a:t>
            </a:r>
            <a:r>
              <a:rPr lang="fi-FI" dirty="0" err="1" smtClean="0"/>
              <a:t>student</a:t>
            </a:r>
            <a:r>
              <a:rPr lang="fi-FI" dirty="0" smtClean="0"/>
              <a:t>, </a:t>
            </a:r>
            <a:r>
              <a:rPr lang="fi-FI" dirty="0" err="1" smtClean="0"/>
              <a:t>guardians</a:t>
            </a:r>
            <a:r>
              <a:rPr lang="fi-FI" dirty="0" smtClean="0"/>
              <a:t> and </a:t>
            </a:r>
            <a:r>
              <a:rPr lang="fi-FI" dirty="0" err="1" smtClean="0"/>
              <a:t>school</a:t>
            </a:r>
            <a:r>
              <a:rPr lang="fi-FI" dirty="0" smtClean="0"/>
              <a:t> </a:t>
            </a:r>
            <a:r>
              <a:rPr lang="fi-FI" dirty="0" err="1" smtClean="0"/>
              <a:t>staff</a:t>
            </a:r>
            <a:endParaRPr lang="fi-FI" dirty="0" smtClean="0"/>
          </a:p>
          <a:p>
            <a:r>
              <a:rPr lang="fi-FI" dirty="0" err="1" smtClean="0"/>
              <a:t>Depending</a:t>
            </a:r>
            <a:r>
              <a:rPr lang="fi-FI" dirty="0" smtClean="0"/>
              <a:t> on the </a:t>
            </a:r>
            <a:r>
              <a:rPr lang="fi-FI" dirty="0" err="1" smtClean="0"/>
              <a:t>matter</a:t>
            </a:r>
            <a:r>
              <a:rPr lang="fi-FI" dirty="0" smtClean="0"/>
              <a:t>, the </a:t>
            </a:r>
            <a:r>
              <a:rPr lang="fi-FI" dirty="0" err="1" smtClean="0"/>
              <a:t>multidisciplinary</a:t>
            </a:r>
            <a:r>
              <a:rPr lang="fi-FI" dirty="0" smtClean="0"/>
              <a:t> </a:t>
            </a:r>
            <a:r>
              <a:rPr lang="fi-FI" dirty="0" err="1" smtClean="0"/>
              <a:t>team</a:t>
            </a:r>
            <a:r>
              <a:rPr lang="fi-FI" dirty="0" smtClean="0"/>
              <a:t> </a:t>
            </a:r>
            <a:r>
              <a:rPr lang="fi-FI" dirty="0" err="1" smtClean="0"/>
              <a:t>can</a:t>
            </a:r>
            <a:r>
              <a:rPr lang="fi-FI" dirty="0" smtClean="0"/>
              <a:t> </a:t>
            </a:r>
            <a:r>
              <a:rPr lang="fi-FI" dirty="0" err="1" smtClean="0"/>
              <a:t>include</a:t>
            </a:r>
            <a:r>
              <a:rPr lang="fi-FI" dirty="0" smtClean="0"/>
              <a:t> </a:t>
            </a:r>
            <a:r>
              <a:rPr lang="fi-FI" dirty="0" err="1" smtClean="0"/>
              <a:t>class</a:t>
            </a:r>
            <a:r>
              <a:rPr lang="fi-FI" dirty="0" smtClean="0"/>
              <a:t> </a:t>
            </a:r>
            <a:r>
              <a:rPr lang="fi-FI" dirty="0" err="1" smtClean="0"/>
              <a:t>teacher</a:t>
            </a:r>
            <a:r>
              <a:rPr lang="fi-FI" dirty="0" smtClean="0"/>
              <a:t>, </a:t>
            </a:r>
            <a:r>
              <a:rPr lang="fi-FI" dirty="0" err="1" smtClean="0"/>
              <a:t>special</a:t>
            </a:r>
            <a:r>
              <a:rPr lang="fi-FI" dirty="0" smtClean="0"/>
              <a:t> </a:t>
            </a:r>
            <a:r>
              <a:rPr lang="fi-FI" dirty="0" err="1" smtClean="0"/>
              <a:t>education</a:t>
            </a:r>
            <a:r>
              <a:rPr lang="fi-FI" dirty="0" smtClean="0"/>
              <a:t> </a:t>
            </a:r>
            <a:r>
              <a:rPr lang="fi-FI" dirty="0" err="1" smtClean="0"/>
              <a:t>teacher</a:t>
            </a:r>
            <a:r>
              <a:rPr lang="fi-FI" dirty="0" smtClean="0"/>
              <a:t>, </a:t>
            </a:r>
            <a:r>
              <a:rPr lang="fi-FI" dirty="0" err="1" smtClean="0"/>
              <a:t>guidance</a:t>
            </a:r>
            <a:r>
              <a:rPr lang="fi-FI" dirty="0" smtClean="0"/>
              <a:t> </a:t>
            </a:r>
            <a:r>
              <a:rPr lang="fi-FI" dirty="0" err="1" smtClean="0"/>
              <a:t>counselor</a:t>
            </a:r>
            <a:r>
              <a:rPr lang="fi-FI" dirty="0" smtClean="0"/>
              <a:t> (junior </a:t>
            </a:r>
            <a:r>
              <a:rPr lang="fi-FI" dirty="0" err="1" smtClean="0"/>
              <a:t>high</a:t>
            </a:r>
            <a:r>
              <a:rPr lang="fi-FI" dirty="0" smtClean="0"/>
              <a:t>), </a:t>
            </a:r>
            <a:r>
              <a:rPr lang="fi-FI" dirty="0" err="1" smtClean="0"/>
              <a:t>school</a:t>
            </a:r>
            <a:r>
              <a:rPr lang="fi-FI" dirty="0" smtClean="0"/>
              <a:t> </a:t>
            </a:r>
            <a:r>
              <a:rPr lang="fi-FI" dirty="0" err="1" smtClean="0"/>
              <a:t>nurse</a:t>
            </a:r>
            <a:r>
              <a:rPr lang="fi-FI" dirty="0" smtClean="0"/>
              <a:t>, </a:t>
            </a:r>
            <a:r>
              <a:rPr lang="fi-FI" dirty="0" err="1" smtClean="0"/>
              <a:t>school</a:t>
            </a:r>
            <a:r>
              <a:rPr lang="fi-FI" dirty="0" smtClean="0"/>
              <a:t> social </a:t>
            </a:r>
            <a:r>
              <a:rPr lang="fi-FI" dirty="0" err="1" smtClean="0"/>
              <a:t>worker</a:t>
            </a:r>
            <a:r>
              <a:rPr lang="fi-FI" dirty="0" smtClean="0"/>
              <a:t> </a:t>
            </a:r>
            <a:r>
              <a:rPr lang="fi-FI" dirty="0" err="1" smtClean="0"/>
              <a:t>and/or</a:t>
            </a:r>
            <a:r>
              <a:rPr lang="fi-FI" dirty="0" smtClean="0"/>
              <a:t> </a:t>
            </a:r>
            <a:r>
              <a:rPr lang="fi-FI" dirty="0" err="1" smtClean="0"/>
              <a:t>school</a:t>
            </a:r>
            <a:r>
              <a:rPr lang="fi-FI" dirty="0" smtClean="0"/>
              <a:t> </a:t>
            </a:r>
            <a:r>
              <a:rPr lang="fi-FI" dirty="0" err="1" smtClean="0"/>
              <a:t>psychologist</a:t>
            </a:r>
            <a:endParaRPr lang="fi-FI" dirty="0" smtClean="0"/>
          </a:p>
          <a:p>
            <a:r>
              <a:rPr lang="fi-FI" dirty="0" err="1" smtClean="0"/>
              <a:t>If</a:t>
            </a:r>
            <a:r>
              <a:rPr lang="fi-FI" dirty="0" smtClean="0"/>
              <a:t> the </a:t>
            </a:r>
            <a:r>
              <a:rPr lang="fi-FI" dirty="0" err="1" smtClean="0"/>
              <a:t>student</a:t>
            </a:r>
            <a:r>
              <a:rPr lang="fi-FI" dirty="0" smtClean="0"/>
              <a:t> </a:t>
            </a:r>
            <a:r>
              <a:rPr lang="fi-FI" dirty="0" err="1" smtClean="0"/>
              <a:t>or</a:t>
            </a:r>
            <a:r>
              <a:rPr lang="fi-FI" dirty="0" smtClean="0"/>
              <a:t> </a:t>
            </a:r>
            <a:r>
              <a:rPr lang="fi-FI" dirty="0" err="1" smtClean="0"/>
              <a:t>guardians</a:t>
            </a:r>
            <a:r>
              <a:rPr lang="fi-FI" dirty="0" smtClean="0"/>
              <a:t> </a:t>
            </a:r>
            <a:r>
              <a:rPr lang="fi-FI" dirty="0" err="1" smtClean="0"/>
              <a:t>wish</a:t>
            </a:r>
            <a:r>
              <a:rPr lang="fi-FI" dirty="0" smtClean="0"/>
              <a:t>, </a:t>
            </a:r>
            <a:r>
              <a:rPr lang="fi-FI" dirty="0" err="1" smtClean="0"/>
              <a:t>other</a:t>
            </a:r>
            <a:r>
              <a:rPr lang="fi-FI" dirty="0" smtClean="0"/>
              <a:t> </a:t>
            </a:r>
            <a:r>
              <a:rPr lang="fi-FI" dirty="0" err="1" smtClean="0"/>
              <a:t>authorities</a:t>
            </a:r>
            <a:r>
              <a:rPr lang="fi-FI" dirty="0" smtClean="0"/>
              <a:t> outside </a:t>
            </a:r>
            <a:r>
              <a:rPr lang="fi-FI" dirty="0" err="1" smtClean="0"/>
              <a:t>school</a:t>
            </a:r>
            <a:r>
              <a:rPr lang="fi-FI" dirty="0" smtClean="0"/>
              <a:t> </a:t>
            </a:r>
            <a:r>
              <a:rPr lang="fi-FI" dirty="0" err="1" smtClean="0"/>
              <a:t>may</a:t>
            </a:r>
            <a:r>
              <a:rPr lang="fi-FI" dirty="0" smtClean="0"/>
              <a:t> </a:t>
            </a:r>
            <a:r>
              <a:rPr lang="fi-FI" dirty="0" err="1" smtClean="0"/>
              <a:t>also</a:t>
            </a:r>
            <a:r>
              <a:rPr lang="fi-FI" dirty="0" smtClean="0"/>
              <a:t> </a:t>
            </a:r>
            <a:r>
              <a:rPr lang="fi-FI" dirty="0" err="1" smtClean="0"/>
              <a:t>attend</a:t>
            </a:r>
            <a:r>
              <a:rPr lang="fi-FI" dirty="0" smtClean="0"/>
              <a:t> the </a:t>
            </a:r>
            <a:r>
              <a:rPr lang="fi-FI" dirty="0" err="1" smtClean="0"/>
              <a:t>meeteings</a:t>
            </a:r>
            <a:endParaRPr lang="fi-FI" dirty="0"/>
          </a:p>
        </p:txBody>
      </p:sp>
      <p:sp>
        <p:nvSpPr>
          <p:cNvPr id="3" name="Otsikko 2"/>
          <p:cNvSpPr>
            <a:spLocks noGrp="1"/>
          </p:cNvSpPr>
          <p:nvPr>
            <p:ph type="title"/>
          </p:nvPr>
        </p:nvSpPr>
        <p:spPr/>
        <p:txBody>
          <a:bodyPr/>
          <a:lstStyle/>
          <a:p>
            <a:r>
              <a:rPr lang="fi-FI" dirty="0" smtClean="0"/>
              <a:t>A </a:t>
            </a:r>
            <a:r>
              <a:rPr lang="fi-FI" dirty="0" err="1" smtClean="0"/>
              <a:t>multidisciplinary</a:t>
            </a:r>
            <a:r>
              <a:rPr lang="fi-FI" dirty="0" smtClean="0"/>
              <a:t> </a:t>
            </a:r>
            <a:r>
              <a:rPr lang="fi-FI" dirty="0" err="1" smtClean="0"/>
              <a:t>team</a:t>
            </a:r>
            <a:endParaRPr lang="fi-FI" dirty="0"/>
          </a:p>
        </p:txBody>
      </p:sp>
    </p:spTree>
    <p:extLst>
      <p:ext uri="{BB962C8B-B14F-4D97-AF65-F5344CB8AC3E}">
        <p14:creationId xmlns:p14="http://schemas.microsoft.com/office/powerpoint/2010/main" xmlns="" val="359467593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p:cNvSpPr>
            <a:spLocks noGrp="1"/>
          </p:cNvSpPr>
          <p:nvPr>
            <p:ph idx="1"/>
          </p:nvPr>
        </p:nvSpPr>
        <p:spPr/>
        <p:txBody>
          <a:bodyPr/>
          <a:lstStyle/>
          <a:p>
            <a:r>
              <a:rPr lang="fi-FI" dirty="0" err="1" smtClean="0"/>
              <a:t>Students</a:t>
            </a:r>
            <a:r>
              <a:rPr lang="fi-FI" dirty="0" smtClean="0"/>
              <a:t> </a:t>
            </a:r>
            <a:r>
              <a:rPr lang="fi-FI" dirty="0" err="1" smtClean="0"/>
              <a:t>have</a:t>
            </a:r>
            <a:r>
              <a:rPr lang="fi-FI" dirty="0"/>
              <a:t> </a:t>
            </a:r>
            <a:r>
              <a:rPr lang="fi-FI" dirty="0" smtClean="0"/>
              <a:t>to </a:t>
            </a:r>
            <a:r>
              <a:rPr lang="fi-FI" dirty="0" err="1" smtClean="0"/>
              <a:t>access</a:t>
            </a:r>
            <a:r>
              <a:rPr lang="fi-FI" dirty="0" smtClean="0"/>
              <a:t> to the </a:t>
            </a:r>
            <a:r>
              <a:rPr lang="fi-FI" dirty="0" err="1" smtClean="0"/>
              <a:t>school</a:t>
            </a:r>
            <a:r>
              <a:rPr lang="fi-FI" dirty="0" smtClean="0"/>
              <a:t> social </a:t>
            </a:r>
            <a:r>
              <a:rPr lang="fi-FI" dirty="0" err="1" smtClean="0"/>
              <a:t>worker´s</a:t>
            </a:r>
            <a:r>
              <a:rPr lang="fi-FI" dirty="0" smtClean="0"/>
              <a:t>, </a:t>
            </a:r>
            <a:r>
              <a:rPr lang="fi-FI" dirty="0" err="1" smtClean="0"/>
              <a:t>school</a:t>
            </a:r>
            <a:r>
              <a:rPr lang="fi-FI" dirty="0" smtClean="0"/>
              <a:t> </a:t>
            </a:r>
            <a:r>
              <a:rPr lang="fi-FI" dirty="0" err="1" smtClean="0"/>
              <a:t>psychologist´s</a:t>
            </a:r>
            <a:r>
              <a:rPr lang="fi-FI" dirty="0" smtClean="0"/>
              <a:t> and the </a:t>
            </a:r>
            <a:r>
              <a:rPr lang="fi-FI" dirty="0" err="1" smtClean="0"/>
              <a:t>school</a:t>
            </a:r>
            <a:r>
              <a:rPr lang="fi-FI" dirty="0" smtClean="0"/>
              <a:t> </a:t>
            </a:r>
            <a:r>
              <a:rPr lang="fi-FI" dirty="0" err="1" smtClean="0"/>
              <a:t>nurse´s</a:t>
            </a:r>
            <a:r>
              <a:rPr lang="fi-FI" dirty="0" smtClean="0"/>
              <a:t> </a:t>
            </a:r>
            <a:r>
              <a:rPr lang="fi-FI" dirty="0" err="1" smtClean="0"/>
              <a:t>services</a:t>
            </a:r>
            <a:r>
              <a:rPr lang="fi-FI" dirty="0" smtClean="0"/>
              <a:t> </a:t>
            </a:r>
          </a:p>
          <a:p>
            <a:r>
              <a:rPr lang="fi-FI" dirty="0" smtClean="0"/>
              <a:t>The new </a:t>
            </a:r>
            <a:r>
              <a:rPr lang="fi-FI" dirty="0" err="1" smtClean="0"/>
              <a:t>law</a:t>
            </a:r>
            <a:r>
              <a:rPr lang="fi-FI" dirty="0" smtClean="0"/>
              <a:t> </a:t>
            </a:r>
            <a:r>
              <a:rPr lang="fi-FI" dirty="0" err="1" smtClean="0"/>
              <a:t>aims</a:t>
            </a:r>
            <a:r>
              <a:rPr lang="fi-FI" dirty="0" smtClean="0"/>
              <a:t> to </a:t>
            </a:r>
            <a:r>
              <a:rPr lang="fi-FI" dirty="0" err="1" smtClean="0"/>
              <a:t>facilitate</a:t>
            </a:r>
            <a:r>
              <a:rPr lang="fi-FI" dirty="0" smtClean="0"/>
              <a:t> and </a:t>
            </a:r>
            <a:r>
              <a:rPr lang="fi-FI" dirty="0" err="1" smtClean="0"/>
              <a:t>speed</a:t>
            </a:r>
            <a:r>
              <a:rPr lang="fi-FI" dirty="0" smtClean="0"/>
              <a:t> </a:t>
            </a:r>
            <a:r>
              <a:rPr lang="fi-FI" dirty="0" err="1" smtClean="0"/>
              <a:t>up</a:t>
            </a:r>
            <a:r>
              <a:rPr lang="fi-FI" dirty="0" smtClean="0"/>
              <a:t> </a:t>
            </a:r>
            <a:r>
              <a:rPr lang="fi-FI" dirty="0" err="1" smtClean="0"/>
              <a:t>organizing</a:t>
            </a:r>
            <a:r>
              <a:rPr lang="fi-FI" dirty="0" smtClean="0"/>
              <a:t> the </a:t>
            </a:r>
            <a:r>
              <a:rPr lang="fi-FI" dirty="0" err="1" smtClean="0"/>
              <a:t>first</a:t>
            </a:r>
            <a:r>
              <a:rPr lang="fi-FI" dirty="0" smtClean="0"/>
              <a:t> </a:t>
            </a:r>
            <a:r>
              <a:rPr lang="fi-FI" dirty="0" err="1" smtClean="0"/>
              <a:t>meeting</a:t>
            </a:r>
            <a:r>
              <a:rPr lang="fi-FI" dirty="0" smtClean="0"/>
              <a:t> (</a:t>
            </a:r>
            <a:r>
              <a:rPr lang="fi-FI" dirty="0" err="1" smtClean="0"/>
              <a:t>max</a:t>
            </a:r>
            <a:r>
              <a:rPr lang="fi-FI" dirty="0" smtClean="0"/>
              <a:t> 7 </a:t>
            </a:r>
            <a:r>
              <a:rPr lang="fi-FI" dirty="0" err="1" smtClean="0"/>
              <a:t>days</a:t>
            </a:r>
            <a:r>
              <a:rPr lang="fi-FI" dirty="0" smtClean="0"/>
              <a:t>)</a:t>
            </a:r>
          </a:p>
          <a:p>
            <a:r>
              <a:rPr lang="fi-FI" dirty="0" smtClean="0"/>
              <a:t>In the </a:t>
            </a:r>
            <a:r>
              <a:rPr lang="fi-FI" dirty="0" err="1" smtClean="0"/>
              <a:t>meeting</a:t>
            </a:r>
            <a:r>
              <a:rPr lang="fi-FI" dirty="0" smtClean="0"/>
              <a:t> the </a:t>
            </a:r>
            <a:r>
              <a:rPr lang="fi-FI" dirty="0" err="1" smtClean="0"/>
              <a:t>students</a:t>
            </a:r>
            <a:r>
              <a:rPr lang="fi-FI" dirty="0" smtClean="0"/>
              <a:t> </a:t>
            </a:r>
            <a:r>
              <a:rPr lang="fi-FI" dirty="0" err="1" smtClean="0"/>
              <a:t>can</a:t>
            </a:r>
            <a:r>
              <a:rPr lang="fi-FI" dirty="0" smtClean="0"/>
              <a:t> </a:t>
            </a:r>
            <a:r>
              <a:rPr lang="fi-FI" dirty="0" err="1" smtClean="0"/>
              <a:t>discuss</a:t>
            </a:r>
            <a:r>
              <a:rPr lang="fi-FI" dirty="0" smtClean="0"/>
              <a:t> </a:t>
            </a:r>
            <a:r>
              <a:rPr lang="fi-FI" dirty="0" err="1" smtClean="0"/>
              <a:t>their</a:t>
            </a:r>
            <a:r>
              <a:rPr lang="fi-FI" dirty="0" smtClean="0"/>
              <a:t> </a:t>
            </a:r>
            <a:r>
              <a:rPr lang="fi-FI" dirty="0" err="1" smtClean="0"/>
              <a:t>matters</a:t>
            </a:r>
            <a:r>
              <a:rPr lang="fi-FI" dirty="0" smtClean="0"/>
              <a:t> </a:t>
            </a:r>
            <a:r>
              <a:rPr lang="fi-FI" dirty="0" err="1" smtClean="0"/>
              <a:t>confinentially</a:t>
            </a:r>
            <a:r>
              <a:rPr lang="fi-FI" dirty="0" smtClean="0"/>
              <a:t> </a:t>
            </a:r>
            <a:r>
              <a:rPr lang="fi-FI" dirty="0" err="1" smtClean="0"/>
              <a:t>one-on-one</a:t>
            </a:r>
            <a:endParaRPr lang="fi-FI" dirty="0" smtClean="0"/>
          </a:p>
          <a:p>
            <a:r>
              <a:rPr lang="fi-FI" dirty="0" err="1" smtClean="0"/>
              <a:t>Students</a:t>
            </a:r>
            <a:r>
              <a:rPr lang="fi-FI" dirty="0" smtClean="0"/>
              <a:t> </a:t>
            </a:r>
            <a:r>
              <a:rPr lang="fi-FI" dirty="0" err="1" smtClean="0"/>
              <a:t>are</a:t>
            </a:r>
            <a:r>
              <a:rPr lang="fi-FI" dirty="0" smtClean="0"/>
              <a:t> </a:t>
            </a:r>
            <a:r>
              <a:rPr lang="fi-FI" dirty="0" err="1" smtClean="0"/>
              <a:t>entitled</a:t>
            </a:r>
            <a:r>
              <a:rPr lang="fi-FI" dirty="0" smtClean="0"/>
              <a:t> </a:t>
            </a:r>
            <a:r>
              <a:rPr lang="fi-FI" dirty="0" err="1" smtClean="0"/>
              <a:t>use</a:t>
            </a:r>
            <a:r>
              <a:rPr lang="fi-FI" dirty="0" smtClean="0"/>
              <a:t> </a:t>
            </a:r>
            <a:r>
              <a:rPr lang="fi-FI" dirty="0" err="1" smtClean="0"/>
              <a:t>these</a:t>
            </a:r>
            <a:r>
              <a:rPr lang="fi-FI" dirty="0" smtClean="0"/>
              <a:t> </a:t>
            </a:r>
            <a:r>
              <a:rPr lang="fi-FI" dirty="0" err="1" smtClean="0"/>
              <a:t>student</a:t>
            </a:r>
            <a:r>
              <a:rPr lang="fi-FI" dirty="0" smtClean="0"/>
              <a:t> </a:t>
            </a:r>
            <a:r>
              <a:rPr lang="fi-FI" dirty="0" err="1" smtClean="0"/>
              <a:t>welfare</a:t>
            </a:r>
            <a:r>
              <a:rPr lang="fi-FI" dirty="0" smtClean="0"/>
              <a:t> </a:t>
            </a:r>
            <a:r>
              <a:rPr lang="fi-FI" dirty="0" err="1" smtClean="0"/>
              <a:t>services</a:t>
            </a:r>
            <a:r>
              <a:rPr lang="fi-FI" dirty="0" smtClean="0"/>
              <a:t> </a:t>
            </a:r>
            <a:r>
              <a:rPr lang="fi-FI" dirty="0" err="1" smtClean="0"/>
              <a:t>without</a:t>
            </a:r>
            <a:r>
              <a:rPr lang="fi-FI" dirty="0" smtClean="0"/>
              <a:t> </a:t>
            </a:r>
            <a:r>
              <a:rPr lang="fi-FI" dirty="0" err="1" smtClean="0"/>
              <a:t>guardians´consent</a:t>
            </a:r>
            <a:endParaRPr lang="fi-FI" dirty="0"/>
          </a:p>
        </p:txBody>
      </p:sp>
      <p:sp>
        <p:nvSpPr>
          <p:cNvPr id="3" name="Otsikko 2"/>
          <p:cNvSpPr>
            <a:spLocks noGrp="1"/>
          </p:cNvSpPr>
          <p:nvPr>
            <p:ph type="title"/>
          </p:nvPr>
        </p:nvSpPr>
        <p:spPr/>
        <p:txBody>
          <a:bodyPr/>
          <a:lstStyle/>
          <a:p>
            <a:r>
              <a:rPr lang="fi-FI" dirty="0" err="1" smtClean="0"/>
              <a:t>One-on-one</a:t>
            </a:r>
            <a:r>
              <a:rPr lang="fi-FI" dirty="0" smtClean="0"/>
              <a:t> </a:t>
            </a:r>
            <a:r>
              <a:rPr lang="fi-FI" dirty="0" err="1" smtClean="0"/>
              <a:t>meetings</a:t>
            </a:r>
            <a:endParaRPr lang="fi-FI" dirty="0"/>
          </a:p>
        </p:txBody>
      </p:sp>
    </p:spTree>
    <p:extLst>
      <p:ext uri="{BB962C8B-B14F-4D97-AF65-F5344CB8AC3E}">
        <p14:creationId xmlns:p14="http://schemas.microsoft.com/office/powerpoint/2010/main" xmlns="" val="283307218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p:cNvSpPr>
            <a:spLocks noGrp="1"/>
          </p:cNvSpPr>
          <p:nvPr>
            <p:ph idx="1"/>
          </p:nvPr>
        </p:nvSpPr>
        <p:spPr/>
        <p:txBody>
          <a:bodyPr>
            <a:normAutofit/>
          </a:bodyPr>
          <a:lstStyle/>
          <a:p>
            <a:endParaRPr lang="en-US" dirty="0"/>
          </a:p>
          <a:p>
            <a:r>
              <a:rPr lang="en-US" dirty="0" err="1"/>
              <a:t>Ms</a:t>
            </a:r>
            <a:r>
              <a:rPr lang="en-US" dirty="0"/>
              <a:t> </a:t>
            </a:r>
            <a:r>
              <a:rPr lang="en-US" dirty="0" err="1"/>
              <a:t>Irmeli</a:t>
            </a:r>
            <a:r>
              <a:rPr lang="en-US" dirty="0"/>
              <a:t> </a:t>
            </a:r>
            <a:r>
              <a:rPr lang="en-US" dirty="0" err="1"/>
              <a:t>Halinen</a:t>
            </a:r>
            <a:r>
              <a:rPr lang="en-US" dirty="0"/>
              <a:t>, Head of curriculum development with Finnish National Board of Education, discusses the basic education curriculum reform in Finland</a:t>
            </a:r>
          </a:p>
          <a:p>
            <a:pPr marL="0" indent="0">
              <a:buNone/>
            </a:pPr>
            <a:endParaRPr lang="fi-FI" dirty="0" smtClean="0">
              <a:hlinkClick r:id="rId2"/>
            </a:endParaRPr>
          </a:p>
          <a:p>
            <a:pPr marL="0" indent="0">
              <a:buNone/>
            </a:pPr>
            <a:r>
              <a:rPr lang="fi-FI" dirty="0" smtClean="0">
                <a:hlinkClick r:id="rId2"/>
              </a:rPr>
              <a:t>http://oph.fi/english/education_development/current_reforms/curriculum_reform_2016</a:t>
            </a:r>
            <a:endParaRPr lang="fi-FI" dirty="0" smtClean="0"/>
          </a:p>
          <a:p>
            <a:pPr marL="0" indent="0">
              <a:buNone/>
            </a:pPr>
            <a:endParaRPr lang="fi-FI" dirty="0"/>
          </a:p>
        </p:txBody>
      </p:sp>
      <p:sp>
        <p:nvSpPr>
          <p:cNvPr id="2" name="Otsikko 1"/>
          <p:cNvSpPr>
            <a:spLocks noGrp="1"/>
          </p:cNvSpPr>
          <p:nvPr>
            <p:ph type="title"/>
          </p:nvPr>
        </p:nvSpPr>
        <p:spPr/>
        <p:txBody>
          <a:bodyPr/>
          <a:lstStyle/>
          <a:p>
            <a:r>
              <a:rPr lang="fi-FI" dirty="0" err="1" smtClean="0"/>
              <a:t>Curriculum</a:t>
            </a:r>
            <a:r>
              <a:rPr lang="fi-FI" dirty="0" smtClean="0"/>
              <a:t> </a:t>
            </a:r>
            <a:r>
              <a:rPr lang="fi-FI" dirty="0" err="1" smtClean="0"/>
              <a:t>reform</a:t>
            </a:r>
            <a:r>
              <a:rPr lang="fi-FI" dirty="0" smtClean="0"/>
              <a:t> 2016</a:t>
            </a:r>
            <a:endParaRPr lang="fi-FI" dirty="0"/>
          </a:p>
        </p:txBody>
      </p:sp>
    </p:spTree>
    <p:extLst>
      <p:ext uri="{BB962C8B-B14F-4D97-AF65-F5344CB8AC3E}">
        <p14:creationId xmlns:p14="http://schemas.microsoft.com/office/powerpoint/2010/main" xmlns="" val="42241006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p:cNvSpPr>
            <a:spLocks noGrp="1"/>
          </p:cNvSpPr>
          <p:nvPr>
            <p:ph idx="1"/>
          </p:nvPr>
        </p:nvSpPr>
        <p:spPr/>
        <p:txBody>
          <a:bodyPr/>
          <a:lstStyle/>
          <a:p>
            <a:r>
              <a:rPr lang="en-US" dirty="0"/>
              <a:t>Basic education encompasses nine years and caters for all those between 7 and 16 years. Schools do not select their students. Every student is allocated a place in a nearby school, but they can also choose another school with some restrictions.</a:t>
            </a:r>
            <a:endParaRPr lang="fi-FI" dirty="0"/>
          </a:p>
        </p:txBody>
      </p:sp>
      <p:sp>
        <p:nvSpPr>
          <p:cNvPr id="3" name="Otsikko 2"/>
          <p:cNvSpPr>
            <a:spLocks noGrp="1"/>
          </p:cNvSpPr>
          <p:nvPr>
            <p:ph type="title"/>
          </p:nvPr>
        </p:nvSpPr>
        <p:spPr>
          <a:xfrm>
            <a:off x="395536" y="476672"/>
            <a:ext cx="8229600" cy="1252728"/>
          </a:xfrm>
        </p:spPr>
        <p:txBody>
          <a:bodyPr>
            <a:normAutofit fontScale="90000"/>
          </a:bodyPr>
          <a:lstStyle/>
          <a:p>
            <a:r>
              <a:rPr lang="fi-FI" dirty="0"/>
              <a:t>Basic </a:t>
            </a:r>
            <a:r>
              <a:rPr lang="fi-FI" dirty="0" err="1" smtClean="0"/>
              <a:t>Education</a:t>
            </a:r>
            <a:r>
              <a:rPr lang="fi-FI" dirty="0"/>
              <a:t/>
            </a:r>
            <a:br>
              <a:rPr lang="fi-FI" dirty="0"/>
            </a:br>
            <a:endParaRPr lang="fi-FI" dirty="0"/>
          </a:p>
        </p:txBody>
      </p:sp>
    </p:spTree>
    <p:extLst>
      <p:ext uri="{BB962C8B-B14F-4D97-AF65-F5344CB8AC3E}">
        <p14:creationId xmlns:p14="http://schemas.microsoft.com/office/powerpoint/2010/main" xmlns="" val="10535266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p:cNvSpPr>
            <a:spLocks noGrp="1"/>
          </p:cNvSpPr>
          <p:nvPr>
            <p:ph idx="1"/>
          </p:nvPr>
        </p:nvSpPr>
        <p:spPr/>
        <p:txBody>
          <a:bodyPr/>
          <a:lstStyle/>
          <a:p>
            <a:r>
              <a:rPr lang="en-US" dirty="0" smtClean="0"/>
              <a:t>All </a:t>
            </a:r>
            <a:r>
              <a:rPr lang="en-US" dirty="0"/>
              <a:t>school follow a national core curriculum, which includes the objectives and core contents of different subjects. The education providers, usually the local education authorities and the schools themselves draw up their own curricula within the framework of the national core curriculum.</a:t>
            </a:r>
            <a:endParaRPr lang="fi-FI" dirty="0"/>
          </a:p>
        </p:txBody>
      </p:sp>
      <p:sp>
        <p:nvSpPr>
          <p:cNvPr id="3" name="Otsikko 2"/>
          <p:cNvSpPr>
            <a:spLocks noGrp="1"/>
          </p:cNvSpPr>
          <p:nvPr>
            <p:ph type="title"/>
          </p:nvPr>
        </p:nvSpPr>
        <p:spPr/>
        <p:txBody>
          <a:bodyPr>
            <a:normAutofit fontScale="90000"/>
          </a:bodyPr>
          <a:lstStyle/>
          <a:p>
            <a:r>
              <a:rPr lang="fi-FI" dirty="0"/>
              <a:t>Curriculum</a:t>
            </a:r>
            <a:br>
              <a:rPr lang="fi-FI" dirty="0"/>
            </a:br>
            <a:endParaRPr lang="fi-FI" dirty="0"/>
          </a:p>
        </p:txBody>
      </p:sp>
    </p:spTree>
    <p:extLst>
      <p:ext uri="{BB962C8B-B14F-4D97-AF65-F5344CB8AC3E}">
        <p14:creationId xmlns:p14="http://schemas.microsoft.com/office/powerpoint/2010/main" xmlns="" val="3027582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p:cNvSpPr>
            <a:spLocks noGrp="1"/>
          </p:cNvSpPr>
          <p:nvPr>
            <p:ph idx="1"/>
          </p:nvPr>
        </p:nvSpPr>
        <p:spPr/>
        <p:txBody>
          <a:bodyPr>
            <a:normAutofit fontScale="92500" lnSpcReduction="20000"/>
          </a:bodyPr>
          <a:lstStyle/>
          <a:p>
            <a:r>
              <a:rPr lang="fi-FI" dirty="0" smtClean="0"/>
              <a:t>In Finland </a:t>
            </a:r>
            <a:r>
              <a:rPr lang="fi-FI" dirty="0" err="1" smtClean="0"/>
              <a:t>education</a:t>
            </a:r>
            <a:r>
              <a:rPr lang="fi-FI" dirty="0" smtClean="0"/>
              <a:t> is </a:t>
            </a:r>
            <a:r>
              <a:rPr lang="fi-FI" dirty="0" err="1" smtClean="0"/>
              <a:t>free</a:t>
            </a:r>
            <a:r>
              <a:rPr lang="fi-FI" dirty="0" smtClean="0"/>
              <a:t> at </a:t>
            </a:r>
            <a:r>
              <a:rPr lang="fi-FI" dirty="0" err="1" smtClean="0"/>
              <a:t>all</a:t>
            </a:r>
            <a:r>
              <a:rPr lang="fi-FI" dirty="0" smtClean="0"/>
              <a:t> </a:t>
            </a:r>
            <a:r>
              <a:rPr lang="fi-FI" dirty="0" err="1" smtClean="0"/>
              <a:t>levels</a:t>
            </a:r>
            <a:r>
              <a:rPr lang="fi-FI" dirty="0" smtClean="0"/>
              <a:t> </a:t>
            </a:r>
            <a:r>
              <a:rPr lang="fi-FI" dirty="0" err="1" smtClean="0"/>
              <a:t>from</a:t>
            </a:r>
            <a:r>
              <a:rPr lang="fi-FI" dirty="0" smtClean="0"/>
              <a:t> </a:t>
            </a:r>
            <a:r>
              <a:rPr lang="fi-FI" dirty="0" err="1" smtClean="0"/>
              <a:t>pre-primary</a:t>
            </a:r>
            <a:r>
              <a:rPr lang="fi-FI" dirty="0" smtClean="0"/>
              <a:t> to </a:t>
            </a:r>
            <a:r>
              <a:rPr lang="fi-FI" dirty="0" err="1" smtClean="0"/>
              <a:t>higer</a:t>
            </a:r>
            <a:r>
              <a:rPr lang="fi-FI" dirty="0" smtClean="0"/>
              <a:t> </a:t>
            </a:r>
            <a:r>
              <a:rPr lang="fi-FI" dirty="0" err="1" smtClean="0"/>
              <a:t>education</a:t>
            </a:r>
            <a:endParaRPr lang="fi-FI" dirty="0" smtClean="0"/>
          </a:p>
          <a:p>
            <a:r>
              <a:rPr lang="fi-FI" dirty="0" smtClean="0"/>
              <a:t>In </a:t>
            </a:r>
            <a:r>
              <a:rPr lang="fi-FI" dirty="0" err="1" smtClean="0"/>
              <a:t>pre-primary</a:t>
            </a:r>
            <a:r>
              <a:rPr lang="fi-FI" dirty="0" smtClean="0"/>
              <a:t> and </a:t>
            </a:r>
            <a:r>
              <a:rPr lang="fi-FI" dirty="0" err="1" smtClean="0"/>
              <a:t>basic</a:t>
            </a:r>
            <a:r>
              <a:rPr lang="fi-FI" dirty="0" smtClean="0"/>
              <a:t> </a:t>
            </a:r>
            <a:r>
              <a:rPr lang="fi-FI" dirty="0" err="1" smtClean="0"/>
              <a:t>education</a:t>
            </a:r>
            <a:r>
              <a:rPr lang="fi-FI" dirty="0" smtClean="0"/>
              <a:t> the </a:t>
            </a:r>
            <a:r>
              <a:rPr lang="fi-FI" dirty="0" err="1" smtClean="0"/>
              <a:t>books</a:t>
            </a:r>
            <a:r>
              <a:rPr lang="fi-FI" dirty="0" smtClean="0"/>
              <a:t>, daily </a:t>
            </a:r>
            <a:r>
              <a:rPr lang="fi-FI" dirty="0" err="1" smtClean="0"/>
              <a:t>meal</a:t>
            </a:r>
            <a:r>
              <a:rPr lang="fi-FI" dirty="0" smtClean="0"/>
              <a:t> and </a:t>
            </a:r>
            <a:r>
              <a:rPr lang="fi-FI" dirty="0" err="1" smtClean="0"/>
              <a:t>transportation</a:t>
            </a:r>
            <a:r>
              <a:rPr lang="fi-FI" dirty="0" smtClean="0"/>
              <a:t>  (</a:t>
            </a:r>
            <a:r>
              <a:rPr lang="fi-FI" dirty="0" err="1" smtClean="0"/>
              <a:t>over</a:t>
            </a:r>
            <a:r>
              <a:rPr lang="fi-FI" dirty="0" smtClean="0"/>
              <a:t> 5 km) </a:t>
            </a:r>
            <a:r>
              <a:rPr lang="fi-FI" dirty="0" err="1" smtClean="0"/>
              <a:t>are</a:t>
            </a:r>
            <a:r>
              <a:rPr lang="fi-FI" dirty="0" smtClean="0"/>
              <a:t> </a:t>
            </a:r>
            <a:r>
              <a:rPr lang="fi-FI" dirty="0" err="1" smtClean="0"/>
              <a:t>free</a:t>
            </a:r>
            <a:r>
              <a:rPr lang="fi-FI" dirty="0" smtClean="0"/>
              <a:t> for the </a:t>
            </a:r>
            <a:r>
              <a:rPr lang="fi-FI" dirty="0" err="1" smtClean="0"/>
              <a:t>parents</a:t>
            </a:r>
            <a:endParaRPr lang="fi-FI" dirty="0" smtClean="0"/>
          </a:p>
          <a:p>
            <a:r>
              <a:rPr lang="fi-FI" dirty="0" smtClean="0"/>
              <a:t>At </a:t>
            </a:r>
            <a:r>
              <a:rPr lang="fi-FI" dirty="0" err="1" smtClean="0"/>
              <a:t>secondary</a:t>
            </a:r>
            <a:r>
              <a:rPr lang="fi-FI" dirty="0" smtClean="0"/>
              <a:t> </a:t>
            </a:r>
            <a:r>
              <a:rPr lang="fi-FI" dirty="0" err="1" smtClean="0"/>
              <a:t>level</a:t>
            </a:r>
            <a:r>
              <a:rPr lang="fi-FI" dirty="0" smtClean="0"/>
              <a:t> and in </a:t>
            </a:r>
            <a:r>
              <a:rPr lang="fi-FI" dirty="0" err="1" smtClean="0"/>
              <a:t>higer</a:t>
            </a:r>
            <a:r>
              <a:rPr lang="fi-FI" dirty="0" smtClean="0"/>
              <a:t> </a:t>
            </a:r>
            <a:r>
              <a:rPr lang="fi-FI" dirty="0" err="1" smtClean="0"/>
              <a:t>education</a:t>
            </a:r>
            <a:r>
              <a:rPr lang="fi-FI" dirty="0" smtClean="0"/>
              <a:t> </a:t>
            </a:r>
            <a:r>
              <a:rPr lang="fi-FI" dirty="0" err="1" smtClean="0"/>
              <a:t>books</a:t>
            </a:r>
            <a:r>
              <a:rPr lang="fi-FI" dirty="0" smtClean="0"/>
              <a:t> </a:t>
            </a:r>
            <a:r>
              <a:rPr lang="fi-FI" dirty="0" err="1" smtClean="0"/>
              <a:t>are</a:t>
            </a:r>
            <a:r>
              <a:rPr lang="fi-FI" dirty="0" smtClean="0"/>
              <a:t> </a:t>
            </a:r>
            <a:r>
              <a:rPr lang="fi-FI" dirty="0" err="1" smtClean="0"/>
              <a:t>not</a:t>
            </a:r>
            <a:r>
              <a:rPr lang="fi-FI" dirty="0" smtClean="0"/>
              <a:t> </a:t>
            </a:r>
            <a:r>
              <a:rPr lang="fi-FI" dirty="0" err="1" smtClean="0"/>
              <a:t>free</a:t>
            </a:r>
            <a:endParaRPr lang="fi-FI" dirty="0" smtClean="0"/>
          </a:p>
          <a:p>
            <a:r>
              <a:rPr lang="fi-FI" dirty="0" smtClean="0"/>
              <a:t>At </a:t>
            </a:r>
            <a:r>
              <a:rPr lang="fi-FI" dirty="0" err="1" smtClean="0"/>
              <a:t>secondary</a:t>
            </a:r>
            <a:r>
              <a:rPr lang="fi-FI" dirty="0" smtClean="0"/>
              <a:t> </a:t>
            </a:r>
            <a:r>
              <a:rPr lang="fi-FI" dirty="0" err="1" smtClean="0"/>
              <a:t>level</a:t>
            </a:r>
            <a:r>
              <a:rPr lang="fi-FI" dirty="0" smtClean="0"/>
              <a:t> the </a:t>
            </a:r>
            <a:r>
              <a:rPr lang="fi-FI" dirty="0" err="1" smtClean="0"/>
              <a:t>students</a:t>
            </a:r>
            <a:r>
              <a:rPr lang="fi-FI" dirty="0" smtClean="0"/>
              <a:t> </a:t>
            </a:r>
            <a:r>
              <a:rPr lang="fi-FI" dirty="0" err="1" smtClean="0"/>
              <a:t>have</a:t>
            </a:r>
            <a:r>
              <a:rPr lang="fi-FI" dirty="0" smtClean="0"/>
              <a:t> </a:t>
            </a:r>
            <a:r>
              <a:rPr lang="fi-FI" dirty="0" err="1" smtClean="0"/>
              <a:t>right</a:t>
            </a:r>
            <a:r>
              <a:rPr lang="fi-FI" dirty="0" smtClean="0"/>
              <a:t> to a </a:t>
            </a:r>
            <a:r>
              <a:rPr lang="fi-FI" dirty="0" err="1" smtClean="0"/>
              <a:t>free</a:t>
            </a:r>
            <a:r>
              <a:rPr lang="fi-FI" dirty="0" smtClean="0"/>
              <a:t> </a:t>
            </a:r>
            <a:r>
              <a:rPr lang="fi-FI" dirty="0" err="1" smtClean="0"/>
              <a:t>meal</a:t>
            </a:r>
            <a:r>
              <a:rPr lang="fi-FI" dirty="0" smtClean="0"/>
              <a:t> and in </a:t>
            </a:r>
            <a:r>
              <a:rPr lang="fi-FI" dirty="0" err="1" smtClean="0"/>
              <a:t>higer</a:t>
            </a:r>
            <a:r>
              <a:rPr lang="fi-FI" dirty="0" smtClean="0"/>
              <a:t> </a:t>
            </a:r>
            <a:r>
              <a:rPr lang="fi-FI" dirty="0" err="1" smtClean="0"/>
              <a:t>education</a:t>
            </a:r>
            <a:r>
              <a:rPr lang="fi-FI" dirty="0" smtClean="0"/>
              <a:t> </a:t>
            </a:r>
            <a:r>
              <a:rPr lang="fi-FI" dirty="0" err="1" smtClean="0"/>
              <a:t>meals</a:t>
            </a:r>
            <a:r>
              <a:rPr lang="fi-FI" dirty="0" smtClean="0"/>
              <a:t> </a:t>
            </a:r>
            <a:r>
              <a:rPr lang="fi-FI" dirty="0" err="1" smtClean="0"/>
              <a:t>are</a:t>
            </a:r>
            <a:r>
              <a:rPr lang="fi-FI" dirty="0" smtClean="0"/>
              <a:t> </a:t>
            </a:r>
            <a:r>
              <a:rPr lang="fi-FI" dirty="0" err="1" smtClean="0"/>
              <a:t>subsidised</a:t>
            </a:r>
            <a:r>
              <a:rPr lang="fi-FI" dirty="0" smtClean="0"/>
              <a:t> </a:t>
            </a:r>
            <a:r>
              <a:rPr lang="fi-FI" dirty="0" err="1" smtClean="0"/>
              <a:t>by</a:t>
            </a:r>
            <a:r>
              <a:rPr lang="fi-FI" dirty="0" smtClean="0"/>
              <a:t> the </a:t>
            </a:r>
            <a:r>
              <a:rPr lang="fi-FI" dirty="0" err="1" smtClean="0"/>
              <a:t>state</a:t>
            </a:r>
            <a:r>
              <a:rPr lang="fi-FI" dirty="0" smtClean="0"/>
              <a:t> </a:t>
            </a:r>
          </a:p>
          <a:p>
            <a:r>
              <a:rPr lang="fi-FI" dirty="0" err="1" smtClean="0"/>
              <a:t>Adult</a:t>
            </a:r>
            <a:r>
              <a:rPr lang="fi-FI" dirty="0" smtClean="0"/>
              <a:t> </a:t>
            </a:r>
            <a:r>
              <a:rPr lang="fi-FI" dirty="0" err="1" smtClean="0"/>
              <a:t>education</a:t>
            </a:r>
            <a:r>
              <a:rPr lang="fi-FI" dirty="0" smtClean="0"/>
              <a:t> is the </a:t>
            </a:r>
            <a:r>
              <a:rPr lang="fi-FI" dirty="0" err="1" smtClean="0"/>
              <a:t>only</a:t>
            </a:r>
            <a:r>
              <a:rPr lang="fi-FI" dirty="0" smtClean="0"/>
              <a:t> </a:t>
            </a:r>
            <a:r>
              <a:rPr lang="fi-FI" dirty="0" err="1" smtClean="0"/>
              <a:t>form</a:t>
            </a:r>
            <a:r>
              <a:rPr lang="fi-FI" dirty="0" smtClean="0"/>
              <a:t> of </a:t>
            </a:r>
            <a:r>
              <a:rPr lang="fi-FI" dirty="0" err="1" smtClean="0"/>
              <a:t>education</a:t>
            </a:r>
            <a:r>
              <a:rPr lang="fi-FI" dirty="0" smtClean="0"/>
              <a:t> </a:t>
            </a:r>
            <a:r>
              <a:rPr lang="fi-FI" dirty="0" err="1" smtClean="0"/>
              <a:t>that</a:t>
            </a:r>
            <a:r>
              <a:rPr lang="fi-FI" dirty="0" smtClean="0"/>
              <a:t> </a:t>
            </a:r>
            <a:r>
              <a:rPr lang="fi-FI" dirty="0" err="1" smtClean="0"/>
              <a:t>may</a:t>
            </a:r>
            <a:r>
              <a:rPr lang="fi-FI" dirty="0" smtClean="0"/>
              <a:t> </a:t>
            </a:r>
            <a:r>
              <a:rPr lang="fi-FI" dirty="0" err="1" smtClean="0"/>
              <a:t>require</a:t>
            </a:r>
            <a:r>
              <a:rPr lang="fi-FI" dirty="0" smtClean="0"/>
              <a:t> </a:t>
            </a:r>
            <a:r>
              <a:rPr lang="fi-FI" dirty="0" err="1" smtClean="0"/>
              <a:t>payment</a:t>
            </a:r>
            <a:r>
              <a:rPr lang="fi-FI" dirty="0" smtClean="0"/>
              <a:t>, </a:t>
            </a:r>
            <a:r>
              <a:rPr lang="fi-FI" dirty="0" err="1" smtClean="0"/>
              <a:t>but</a:t>
            </a:r>
            <a:r>
              <a:rPr lang="fi-FI" dirty="0" smtClean="0"/>
              <a:t> </a:t>
            </a:r>
            <a:r>
              <a:rPr lang="fi-FI" dirty="0" err="1" smtClean="0"/>
              <a:t>there</a:t>
            </a:r>
            <a:r>
              <a:rPr lang="fi-FI" dirty="0" smtClean="0"/>
              <a:t> is a </a:t>
            </a:r>
            <a:r>
              <a:rPr lang="fi-FI" dirty="0" err="1" smtClean="0"/>
              <a:t>well-developed</a:t>
            </a:r>
            <a:r>
              <a:rPr lang="fi-FI" dirty="0" smtClean="0"/>
              <a:t> </a:t>
            </a:r>
            <a:r>
              <a:rPr lang="fi-FI" dirty="0" err="1" smtClean="0"/>
              <a:t>system</a:t>
            </a:r>
            <a:r>
              <a:rPr lang="fi-FI" dirty="0" smtClean="0"/>
              <a:t> of </a:t>
            </a:r>
            <a:r>
              <a:rPr lang="fi-FI" dirty="0" err="1" smtClean="0"/>
              <a:t>study</a:t>
            </a:r>
            <a:r>
              <a:rPr lang="fi-FI" dirty="0" smtClean="0"/>
              <a:t> </a:t>
            </a:r>
            <a:r>
              <a:rPr lang="fi-FI" dirty="0" err="1" smtClean="0"/>
              <a:t>grants</a:t>
            </a:r>
            <a:r>
              <a:rPr lang="fi-FI" dirty="0" smtClean="0"/>
              <a:t> and </a:t>
            </a:r>
            <a:r>
              <a:rPr lang="fi-FI" dirty="0" err="1" smtClean="0"/>
              <a:t>loans</a:t>
            </a:r>
            <a:endParaRPr lang="fi-FI" dirty="0"/>
          </a:p>
        </p:txBody>
      </p:sp>
      <p:sp>
        <p:nvSpPr>
          <p:cNvPr id="3" name="Otsikko 2"/>
          <p:cNvSpPr>
            <a:spLocks noGrp="1"/>
          </p:cNvSpPr>
          <p:nvPr>
            <p:ph type="title"/>
          </p:nvPr>
        </p:nvSpPr>
        <p:spPr/>
        <p:txBody>
          <a:bodyPr/>
          <a:lstStyle/>
          <a:p>
            <a:r>
              <a:rPr lang="fi-FI" dirty="0" err="1" smtClean="0"/>
              <a:t>Education</a:t>
            </a:r>
            <a:r>
              <a:rPr lang="fi-FI" dirty="0" smtClean="0"/>
              <a:t> is </a:t>
            </a:r>
            <a:r>
              <a:rPr lang="fi-FI" dirty="0" err="1" smtClean="0"/>
              <a:t>free</a:t>
            </a:r>
            <a:r>
              <a:rPr lang="fi-FI" dirty="0" smtClean="0"/>
              <a:t> at </a:t>
            </a:r>
            <a:r>
              <a:rPr lang="fi-FI" dirty="0" err="1" smtClean="0"/>
              <a:t>all</a:t>
            </a:r>
            <a:r>
              <a:rPr lang="fi-FI" dirty="0" smtClean="0"/>
              <a:t> </a:t>
            </a:r>
            <a:r>
              <a:rPr lang="fi-FI" dirty="0" err="1" smtClean="0"/>
              <a:t>levels</a:t>
            </a:r>
            <a:endParaRPr lang="fi-FI" dirty="0"/>
          </a:p>
        </p:txBody>
      </p:sp>
    </p:spTree>
    <p:extLst>
      <p:ext uri="{BB962C8B-B14F-4D97-AF65-F5344CB8AC3E}">
        <p14:creationId xmlns:p14="http://schemas.microsoft.com/office/powerpoint/2010/main" xmlns="" val="23780520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p:cNvSpPr>
            <a:spLocks noGrp="1"/>
          </p:cNvSpPr>
          <p:nvPr>
            <p:ph idx="1"/>
          </p:nvPr>
        </p:nvSpPr>
        <p:spPr/>
        <p:txBody>
          <a:bodyPr>
            <a:normAutofit lnSpcReduction="10000"/>
          </a:bodyPr>
          <a:lstStyle/>
          <a:p>
            <a:r>
              <a:rPr lang="fi-FI" dirty="0" smtClean="0"/>
              <a:t>The </a:t>
            </a:r>
            <a:r>
              <a:rPr lang="fi-FI" dirty="0" err="1" smtClean="0"/>
              <a:t>current</a:t>
            </a:r>
            <a:r>
              <a:rPr lang="fi-FI" dirty="0" smtClean="0"/>
              <a:t> </a:t>
            </a:r>
            <a:r>
              <a:rPr lang="fi-FI" dirty="0" err="1" smtClean="0"/>
              <a:t>thinking</a:t>
            </a:r>
            <a:r>
              <a:rPr lang="fi-FI" dirty="0" smtClean="0"/>
              <a:t> in Finland is </a:t>
            </a:r>
            <a:r>
              <a:rPr lang="fi-FI" dirty="0" err="1" smtClean="0"/>
              <a:t>that</a:t>
            </a:r>
            <a:r>
              <a:rPr lang="fi-FI" dirty="0" smtClean="0"/>
              <a:t> the </a:t>
            </a:r>
            <a:r>
              <a:rPr lang="fi-FI" dirty="0" err="1" smtClean="0"/>
              <a:t>potential</a:t>
            </a:r>
            <a:r>
              <a:rPr lang="fi-FI" dirty="0" smtClean="0"/>
              <a:t> of </a:t>
            </a:r>
            <a:r>
              <a:rPr lang="fi-FI" dirty="0" err="1" smtClean="0"/>
              <a:t>each</a:t>
            </a:r>
            <a:r>
              <a:rPr lang="fi-FI" dirty="0" smtClean="0"/>
              <a:t> </a:t>
            </a:r>
            <a:r>
              <a:rPr lang="fi-FI" dirty="0" err="1" smtClean="0"/>
              <a:t>pupil</a:t>
            </a:r>
            <a:r>
              <a:rPr lang="fi-FI" dirty="0" smtClean="0"/>
              <a:t> </a:t>
            </a:r>
            <a:r>
              <a:rPr lang="fi-FI" dirty="0" err="1" smtClean="0"/>
              <a:t>should</a:t>
            </a:r>
            <a:r>
              <a:rPr lang="fi-FI" dirty="0" smtClean="0"/>
              <a:t> </a:t>
            </a:r>
            <a:r>
              <a:rPr lang="fi-FI" dirty="0" err="1" smtClean="0"/>
              <a:t>be</a:t>
            </a:r>
            <a:r>
              <a:rPr lang="fi-FI" dirty="0" smtClean="0"/>
              <a:t> </a:t>
            </a:r>
            <a:r>
              <a:rPr lang="fi-FI" dirty="0" err="1" smtClean="0"/>
              <a:t>maximised</a:t>
            </a:r>
            <a:endParaRPr lang="fi-FI" dirty="0" smtClean="0"/>
          </a:p>
          <a:p>
            <a:r>
              <a:rPr lang="fi-FI" dirty="0" err="1" smtClean="0"/>
              <a:t>Guidence</a:t>
            </a:r>
            <a:r>
              <a:rPr lang="fi-FI" dirty="0" smtClean="0"/>
              <a:t> and </a:t>
            </a:r>
            <a:r>
              <a:rPr lang="fi-FI" dirty="0" err="1" smtClean="0"/>
              <a:t>counselling</a:t>
            </a:r>
            <a:r>
              <a:rPr lang="fi-FI" dirty="0" smtClean="0"/>
              <a:t> </a:t>
            </a:r>
            <a:r>
              <a:rPr lang="fi-FI" dirty="0" err="1" smtClean="0"/>
              <a:t>aims</a:t>
            </a:r>
            <a:r>
              <a:rPr lang="fi-FI" dirty="0" smtClean="0"/>
              <a:t> to </a:t>
            </a:r>
            <a:r>
              <a:rPr lang="fi-FI" dirty="0" err="1" smtClean="0"/>
              <a:t>support</a:t>
            </a:r>
            <a:r>
              <a:rPr lang="fi-FI" dirty="0" smtClean="0"/>
              <a:t>, help and </a:t>
            </a:r>
            <a:r>
              <a:rPr lang="fi-FI" dirty="0" err="1" smtClean="0"/>
              <a:t>guide</a:t>
            </a:r>
            <a:r>
              <a:rPr lang="fi-FI" dirty="0" smtClean="0"/>
              <a:t> </a:t>
            </a:r>
            <a:r>
              <a:rPr lang="fi-FI" dirty="0" err="1" smtClean="0"/>
              <a:t>pupils</a:t>
            </a:r>
            <a:r>
              <a:rPr lang="fi-FI" dirty="0" smtClean="0"/>
              <a:t> and </a:t>
            </a:r>
            <a:r>
              <a:rPr lang="fi-FI" dirty="0" err="1" smtClean="0"/>
              <a:t>students</a:t>
            </a:r>
            <a:r>
              <a:rPr lang="fi-FI" dirty="0" smtClean="0"/>
              <a:t> </a:t>
            </a:r>
            <a:r>
              <a:rPr lang="fi-FI" dirty="0" err="1" smtClean="0"/>
              <a:t>so</a:t>
            </a:r>
            <a:r>
              <a:rPr lang="fi-FI" dirty="0" smtClean="0"/>
              <a:t> </a:t>
            </a:r>
            <a:r>
              <a:rPr lang="fi-FI" dirty="0" err="1" smtClean="0"/>
              <a:t>they</a:t>
            </a:r>
            <a:r>
              <a:rPr lang="fi-FI" dirty="0" smtClean="0"/>
              <a:t> </a:t>
            </a:r>
            <a:r>
              <a:rPr lang="fi-FI" dirty="0" err="1" smtClean="0"/>
              <a:t>can</a:t>
            </a:r>
            <a:r>
              <a:rPr lang="fi-FI" dirty="0" smtClean="0"/>
              <a:t> </a:t>
            </a:r>
            <a:r>
              <a:rPr lang="fi-FI" dirty="0" err="1" smtClean="0"/>
              <a:t>all</a:t>
            </a:r>
            <a:r>
              <a:rPr lang="fi-FI" dirty="0" smtClean="0"/>
              <a:t> </a:t>
            </a:r>
            <a:r>
              <a:rPr lang="fi-FI" dirty="0" err="1" smtClean="0"/>
              <a:t>perform</a:t>
            </a:r>
            <a:r>
              <a:rPr lang="fi-FI" dirty="0" smtClean="0"/>
              <a:t> as </a:t>
            </a:r>
            <a:r>
              <a:rPr lang="fi-FI" dirty="0" err="1" smtClean="0"/>
              <a:t>well</a:t>
            </a:r>
            <a:r>
              <a:rPr lang="fi-FI" dirty="0" smtClean="0"/>
              <a:t> as </a:t>
            </a:r>
            <a:r>
              <a:rPr lang="fi-FI" dirty="0" err="1" smtClean="0"/>
              <a:t>possible</a:t>
            </a:r>
            <a:r>
              <a:rPr lang="fi-FI" dirty="0" smtClean="0"/>
              <a:t> in </a:t>
            </a:r>
            <a:r>
              <a:rPr lang="fi-FI" dirty="0" err="1" smtClean="0"/>
              <a:t>their</a:t>
            </a:r>
            <a:r>
              <a:rPr lang="fi-FI" dirty="0" smtClean="0"/>
              <a:t> </a:t>
            </a:r>
            <a:r>
              <a:rPr lang="fi-FI" dirty="0" err="1" smtClean="0"/>
              <a:t>studies</a:t>
            </a:r>
            <a:r>
              <a:rPr lang="fi-FI" dirty="0" smtClean="0"/>
              <a:t> and </a:t>
            </a:r>
            <a:r>
              <a:rPr lang="fi-FI" dirty="0" err="1" smtClean="0"/>
              <a:t>be</a:t>
            </a:r>
            <a:r>
              <a:rPr lang="fi-FI" dirty="0" smtClean="0"/>
              <a:t> </a:t>
            </a:r>
            <a:r>
              <a:rPr lang="fi-FI" dirty="0" err="1" smtClean="0"/>
              <a:t>able</a:t>
            </a:r>
            <a:r>
              <a:rPr lang="fi-FI" dirty="0" smtClean="0"/>
              <a:t> to </a:t>
            </a:r>
            <a:r>
              <a:rPr lang="fi-FI" dirty="0" err="1" smtClean="0"/>
              <a:t>make</a:t>
            </a:r>
            <a:r>
              <a:rPr lang="fi-FI" dirty="0" smtClean="0"/>
              <a:t> </a:t>
            </a:r>
            <a:r>
              <a:rPr lang="fi-FI" dirty="0" err="1" smtClean="0"/>
              <a:t>correct</a:t>
            </a:r>
            <a:r>
              <a:rPr lang="fi-FI" dirty="0" smtClean="0"/>
              <a:t> </a:t>
            </a:r>
            <a:r>
              <a:rPr lang="fi-FI" dirty="0" err="1" smtClean="0"/>
              <a:t>decisions</a:t>
            </a:r>
            <a:r>
              <a:rPr lang="fi-FI" dirty="0" smtClean="0"/>
              <a:t> </a:t>
            </a:r>
            <a:r>
              <a:rPr lang="fi-FI" dirty="0" err="1" smtClean="0"/>
              <a:t>concerning</a:t>
            </a:r>
            <a:r>
              <a:rPr lang="fi-FI" dirty="0" smtClean="0"/>
              <a:t> </a:t>
            </a:r>
            <a:r>
              <a:rPr lang="fi-FI" dirty="0" err="1" smtClean="0"/>
              <a:t>their</a:t>
            </a:r>
            <a:r>
              <a:rPr lang="fi-FI" dirty="0" smtClean="0"/>
              <a:t> </a:t>
            </a:r>
            <a:r>
              <a:rPr lang="fi-FI" dirty="0" err="1" smtClean="0"/>
              <a:t>education</a:t>
            </a:r>
            <a:r>
              <a:rPr lang="fi-FI" dirty="0" smtClean="0"/>
              <a:t> and </a:t>
            </a:r>
            <a:r>
              <a:rPr lang="fi-FI" dirty="0" err="1" smtClean="0"/>
              <a:t>careers</a:t>
            </a:r>
            <a:endParaRPr lang="fi-FI" dirty="0" smtClean="0"/>
          </a:p>
          <a:p>
            <a:r>
              <a:rPr lang="fi-FI" dirty="0" err="1" smtClean="0"/>
              <a:t>Guidance</a:t>
            </a:r>
            <a:r>
              <a:rPr lang="fi-FI" dirty="0" smtClean="0"/>
              <a:t> and </a:t>
            </a:r>
            <a:r>
              <a:rPr lang="fi-FI" dirty="0" err="1" smtClean="0"/>
              <a:t>conselling</a:t>
            </a:r>
            <a:r>
              <a:rPr lang="fi-FI" dirty="0" smtClean="0"/>
              <a:t> is </a:t>
            </a:r>
            <a:r>
              <a:rPr lang="fi-FI" dirty="0" err="1" smtClean="0"/>
              <a:t>seen</a:t>
            </a:r>
            <a:r>
              <a:rPr lang="fi-FI" dirty="0" smtClean="0"/>
              <a:t> as the </a:t>
            </a:r>
            <a:r>
              <a:rPr lang="fi-FI" dirty="0" err="1" smtClean="0"/>
              <a:t>work</a:t>
            </a:r>
            <a:r>
              <a:rPr lang="fi-FI" dirty="0" smtClean="0"/>
              <a:t> of </a:t>
            </a:r>
            <a:r>
              <a:rPr lang="fi-FI" dirty="0" err="1" smtClean="0"/>
              <a:t>all</a:t>
            </a:r>
            <a:r>
              <a:rPr lang="fi-FI" dirty="0" smtClean="0"/>
              <a:t> </a:t>
            </a:r>
            <a:r>
              <a:rPr lang="fi-FI" dirty="0" err="1" smtClean="0"/>
              <a:t>education</a:t>
            </a:r>
            <a:r>
              <a:rPr lang="fi-FI" dirty="0" smtClean="0"/>
              <a:t> </a:t>
            </a:r>
            <a:r>
              <a:rPr lang="fi-FI" dirty="0" err="1" smtClean="0"/>
              <a:t>personnel</a:t>
            </a:r>
            <a:endParaRPr lang="fi-FI" dirty="0"/>
          </a:p>
        </p:txBody>
      </p:sp>
      <p:sp>
        <p:nvSpPr>
          <p:cNvPr id="3" name="Otsikko 2"/>
          <p:cNvSpPr>
            <a:spLocks noGrp="1"/>
          </p:cNvSpPr>
          <p:nvPr>
            <p:ph type="title"/>
          </p:nvPr>
        </p:nvSpPr>
        <p:spPr/>
        <p:txBody>
          <a:bodyPr>
            <a:normAutofit fontScale="90000"/>
          </a:bodyPr>
          <a:lstStyle/>
          <a:p>
            <a:r>
              <a:rPr lang="fi-FI" dirty="0" err="1" smtClean="0"/>
              <a:t>Educational</a:t>
            </a:r>
            <a:r>
              <a:rPr lang="fi-FI" dirty="0" smtClean="0"/>
              <a:t> </a:t>
            </a:r>
            <a:r>
              <a:rPr lang="fi-FI" dirty="0" err="1" smtClean="0"/>
              <a:t>guidance</a:t>
            </a:r>
            <a:r>
              <a:rPr lang="fi-FI" dirty="0" smtClean="0"/>
              <a:t> and </a:t>
            </a:r>
            <a:r>
              <a:rPr lang="fi-FI" dirty="0" err="1" smtClean="0"/>
              <a:t>counselling</a:t>
            </a:r>
            <a:endParaRPr lang="fi-FI" dirty="0"/>
          </a:p>
        </p:txBody>
      </p:sp>
    </p:spTree>
    <p:extLst>
      <p:ext uri="{BB962C8B-B14F-4D97-AF65-F5344CB8AC3E}">
        <p14:creationId xmlns:p14="http://schemas.microsoft.com/office/powerpoint/2010/main" xmlns="" val="16174125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p:cNvSpPr>
            <a:spLocks noGrp="1"/>
          </p:cNvSpPr>
          <p:nvPr>
            <p:ph idx="1"/>
          </p:nvPr>
        </p:nvSpPr>
        <p:spPr/>
        <p:txBody>
          <a:bodyPr/>
          <a:lstStyle/>
          <a:p>
            <a:r>
              <a:rPr lang="en-US" dirty="0"/>
              <a:t>The fundamental principle of Finnish education is to provide equal opportunities for learning and growth to every pupil or student. Support for learners plays a key role. This entails removing barriers to learning, physical, attitudinal or pedagogical, early intervention and support and welfare.</a:t>
            </a:r>
            <a:endParaRPr lang="fi-FI" dirty="0"/>
          </a:p>
        </p:txBody>
      </p:sp>
      <p:sp>
        <p:nvSpPr>
          <p:cNvPr id="3" name="Otsikko 2"/>
          <p:cNvSpPr>
            <a:spLocks noGrp="1"/>
          </p:cNvSpPr>
          <p:nvPr>
            <p:ph type="title"/>
          </p:nvPr>
        </p:nvSpPr>
        <p:spPr/>
        <p:txBody>
          <a:bodyPr>
            <a:normAutofit fontScale="90000"/>
          </a:bodyPr>
          <a:lstStyle/>
          <a:p>
            <a:r>
              <a:rPr lang="en-US" dirty="0"/>
              <a:t>Support for pupils and students</a:t>
            </a:r>
            <a:br>
              <a:rPr lang="en-US" dirty="0"/>
            </a:br>
            <a:endParaRPr lang="fi-FI" dirty="0"/>
          </a:p>
        </p:txBody>
      </p:sp>
    </p:spTree>
    <p:extLst>
      <p:ext uri="{BB962C8B-B14F-4D97-AF65-F5344CB8AC3E}">
        <p14:creationId xmlns:p14="http://schemas.microsoft.com/office/powerpoint/2010/main" xmlns="" val="16088595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p:cNvSpPr>
            <a:spLocks noGrp="1"/>
          </p:cNvSpPr>
          <p:nvPr>
            <p:ph idx="1"/>
          </p:nvPr>
        </p:nvSpPr>
        <p:spPr/>
        <p:txBody>
          <a:bodyPr>
            <a:normAutofit lnSpcReduction="10000"/>
          </a:bodyPr>
          <a:lstStyle/>
          <a:p>
            <a:r>
              <a:rPr lang="fi-FI" dirty="0" smtClean="0"/>
              <a:t>The </a:t>
            </a:r>
            <a:r>
              <a:rPr lang="fi-FI" dirty="0" err="1" smtClean="0"/>
              <a:t>ideology</a:t>
            </a:r>
            <a:r>
              <a:rPr lang="fi-FI" dirty="0" smtClean="0"/>
              <a:t> is to </a:t>
            </a:r>
            <a:r>
              <a:rPr lang="fi-FI" dirty="0" err="1" smtClean="0"/>
              <a:t>provide</a:t>
            </a:r>
            <a:r>
              <a:rPr lang="fi-FI" dirty="0" smtClean="0"/>
              <a:t> </a:t>
            </a:r>
            <a:r>
              <a:rPr lang="fi-FI" dirty="0" err="1" smtClean="0"/>
              <a:t>special</a:t>
            </a:r>
            <a:r>
              <a:rPr lang="fi-FI" dirty="0" smtClean="0"/>
              <a:t> </a:t>
            </a:r>
            <a:r>
              <a:rPr lang="fi-FI" dirty="0" err="1" smtClean="0"/>
              <a:t>needs</a:t>
            </a:r>
            <a:r>
              <a:rPr lang="fi-FI" dirty="0" smtClean="0"/>
              <a:t> </a:t>
            </a:r>
            <a:r>
              <a:rPr lang="fi-FI" dirty="0" err="1" smtClean="0"/>
              <a:t>education</a:t>
            </a:r>
            <a:r>
              <a:rPr lang="fi-FI" dirty="0" smtClean="0"/>
              <a:t> </a:t>
            </a:r>
            <a:r>
              <a:rPr lang="fi-FI" dirty="0" err="1" smtClean="0"/>
              <a:t>primarily</a:t>
            </a:r>
            <a:r>
              <a:rPr lang="fi-FI" dirty="0" smtClean="0"/>
              <a:t> in </a:t>
            </a:r>
            <a:r>
              <a:rPr lang="fi-FI" dirty="0" err="1" smtClean="0"/>
              <a:t>mainstream</a:t>
            </a:r>
            <a:r>
              <a:rPr lang="fi-FI" dirty="0" smtClean="0"/>
              <a:t> </a:t>
            </a:r>
            <a:r>
              <a:rPr lang="fi-FI" dirty="0" err="1" smtClean="0"/>
              <a:t>education</a:t>
            </a:r>
            <a:endParaRPr lang="fi-FI" dirty="0" smtClean="0"/>
          </a:p>
          <a:p>
            <a:r>
              <a:rPr lang="fi-FI" dirty="0" err="1" smtClean="0"/>
              <a:t>If</a:t>
            </a:r>
            <a:r>
              <a:rPr lang="fi-FI" dirty="0" smtClean="0"/>
              <a:t> a </a:t>
            </a:r>
            <a:r>
              <a:rPr lang="fi-FI" dirty="0" err="1" smtClean="0"/>
              <a:t>pupil</a:t>
            </a:r>
            <a:r>
              <a:rPr lang="fi-FI" dirty="0" smtClean="0"/>
              <a:t> </a:t>
            </a:r>
            <a:r>
              <a:rPr lang="fi-FI" dirty="0" err="1" smtClean="0"/>
              <a:t>cannot</a:t>
            </a:r>
            <a:r>
              <a:rPr lang="fi-FI" dirty="0" smtClean="0"/>
              <a:t> </a:t>
            </a:r>
            <a:r>
              <a:rPr lang="fi-FI" dirty="0" err="1" smtClean="0"/>
              <a:t>be</a:t>
            </a:r>
            <a:r>
              <a:rPr lang="fi-FI" dirty="0" smtClean="0"/>
              <a:t> </a:t>
            </a:r>
            <a:r>
              <a:rPr lang="fi-FI" dirty="0" err="1" smtClean="0"/>
              <a:t>taught</a:t>
            </a:r>
            <a:r>
              <a:rPr lang="fi-FI" dirty="0" smtClean="0"/>
              <a:t> in a </a:t>
            </a:r>
            <a:r>
              <a:rPr lang="fi-FI" dirty="0" err="1" smtClean="0"/>
              <a:t>regular</a:t>
            </a:r>
            <a:r>
              <a:rPr lang="fi-FI" dirty="0" smtClean="0"/>
              <a:t> </a:t>
            </a:r>
            <a:r>
              <a:rPr lang="fi-FI" dirty="0" err="1" smtClean="0"/>
              <a:t>teaching</a:t>
            </a:r>
            <a:r>
              <a:rPr lang="fi-FI" dirty="0" smtClean="0"/>
              <a:t> </a:t>
            </a:r>
            <a:r>
              <a:rPr lang="fi-FI" dirty="0" err="1" smtClean="0"/>
              <a:t>group</a:t>
            </a:r>
            <a:r>
              <a:rPr lang="fi-FI" dirty="0" smtClean="0"/>
              <a:t>, he </a:t>
            </a:r>
            <a:r>
              <a:rPr lang="fi-FI" dirty="0" err="1" smtClean="0"/>
              <a:t>or</a:t>
            </a:r>
            <a:r>
              <a:rPr lang="fi-FI" dirty="0" smtClean="0"/>
              <a:t> </a:t>
            </a:r>
            <a:r>
              <a:rPr lang="fi-FI" dirty="0" err="1" smtClean="0"/>
              <a:t>she</a:t>
            </a:r>
            <a:r>
              <a:rPr lang="fi-FI" dirty="0" smtClean="0"/>
              <a:t> </a:t>
            </a:r>
            <a:r>
              <a:rPr lang="fi-FI" dirty="0" err="1" smtClean="0"/>
              <a:t>can</a:t>
            </a:r>
            <a:r>
              <a:rPr lang="fi-FI" dirty="0" smtClean="0"/>
              <a:t> </a:t>
            </a:r>
            <a:r>
              <a:rPr lang="fi-FI" dirty="0" err="1" smtClean="0"/>
              <a:t>have</a:t>
            </a:r>
            <a:r>
              <a:rPr lang="fi-FI" dirty="0" smtClean="0"/>
              <a:t> a </a:t>
            </a:r>
            <a:r>
              <a:rPr lang="fi-FI" dirty="0" err="1" smtClean="0"/>
              <a:t>place</a:t>
            </a:r>
            <a:r>
              <a:rPr lang="fi-FI" dirty="0" smtClean="0"/>
              <a:t> in a </a:t>
            </a:r>
            <a:r>
              <a:rPr lang="fi-FI" dirty="0" err="1" smtClean="0"/>
              <a:t>smaller</a:t>
            </a:r>
            <a:r>
              <a:rPr lang="fi-FI" dirty="0" smtClean="0"/>
              <a:t> </a:t>
            </a:r>
            <a:r>
              <a:rPr lang="fi-FI" dirty="0" err="1" smtClean="0"/>
              <a:t>special</a:t>
            </a:r>
            <a:r>
              <a:rPr lang="fi-FI" dirty="0" smtClean="0"/>
              <a:t> </a:t>
            </a:r>
            <a:r>
              <a:rPr lang="fi-FI" dirty="0" err="1" smtClean="0"/>
              <a:t>education</a:t>
            </a:r>
            <a:r>
              <a:rPr lang="fi-FI" dirty="0" smtClean="0"/>
              <a:t> </a:t>
            </a:r>
            <a:r>
              <a:rPr lang="fi-FI" dirty="0" err="1" smtClean="0"/>
              <a:t>group</a:t>
            </a:r>
            <a:endParaRPr lang="fi-FI" dirty="0" smtClean="0"/>
          </a:p>
          <a:p>
            <a:r>
              <a:rPr lang="fi-FI" dirty="0" err="1" smtClean="0"/>
              <a:t>This</a:t>
            </a:r>
            <a:r>
              <a:rPr lang="fi-FI" dirty="0" smtClean="0"/>
              <a:t> </a:t>
            </a:r>
            <a:r>
              <a:rPr lang="fi-FI" dirty="0" err="1" smtClean="0"/>
              <a:t>education</a:t>
            </a:r>
            <a:r>
              <a:rPr lang="fi-FI" dirty="0" smtClean="0"/>
              <a:t> is </a:t>
            </a:r>
            <a:r>
              <a:rPr lang="fi-FI" dirty="0" err="1" smtClean="0"/>
              <a:t>provided</a:t>
            </a:r>
            <a:r>
              <a:rPr lang="fi-FI" dirty="0" smtClean="0"/>
              <a:t> at </a:t>
            </a:r>
            <a:r>
              <a:rPr lang="fi-FI" dirty="0" err="1" smtClean="0"/>
              <a:t>regular</a:t>
            </a:r>
            <a:r>
              <a:rPr lang="fi-FI" dirty="0" smtClean="0"/>
              <a:t> </a:t>
            </a:r>
            <a:r>
              <a:rPr lang="fi-FI" dirty="0" err="1" smtClean="0"/>
              <a:t>schools</a:t>
            </a:r>
            <a:r>
              <a:rPr lang="fi-FI" dirty="0" smtClean="0"/>
              <a:t> </a:t>
            </a:r>
            <a:r>
              <a:rPr lang="fi-FI" dirty="0" err="1" smtClean="0"/>
              <a:t>wherever</a:t>
            </a:r>
            <a:r>
              <a:rPr lang="fi-FI" dirty="0" smtClean="0"/>
              <a:t> </a:t>
            </a:r>
            <a:r>
              <a:rPr lang="fi-FI" dirty="0" err="1" smtClean="0"/>
              <a:t>possible</a:t>
            </a:r>
            <a:endParaRPr lang="fi-FI" dirty="0" smtClean="0"/>
          </a:p>
          <a:p>
            <a:r>
              <a:rPr lang="fi-FI" dirty="0" smtClean="0"/>
              <a:t>In </a:t>
            </a:r>
            <a:r>
              <a:rPr lang="fi-FI" dirty="0" err="1" smtClean="0"/>
              <a:t>Finlad</a:t>
            </a:r>
            <a:r>
              <a:rPr lang="fi-FI" dirty="0" smtClean="0"/>
              <a:t> </a:t>
            </a:r>
            <a:r>
              <a:rPr lang="fi-FI" dirty="0" err="1" smtClean="0"/>
              <a:t>we</a:t>
            </a:r>
            <a:r>
              <a:rPr lang="fi-FI" dirty="0" smtClean="0"/>
              <a:t> </a:t>
            </a:r>
            <a:r>
              <a:rPr lang="fi-FI" dirty="0" err="1" smtClean="0"/>
              <a:t>have</a:t>
            </a:r>
            <a:r>
              <a:rPr lang="fi-FI" dirty="0" smtClean="0"/>
              <a:t> </a:t>
            </a:r>
            <a:r>
              <a:rPr lang="fi-FI" dirty="0" err="1" smtClean="0"/>
              <a:t>some</a:t>
            </a:r>
            <a:r>
              <a:rPr lang="fi-FI" dirty="0" smtClean="0"/>
              <a:t> </a:t>
            </a:r>
            <a:r>
              <a:rPr lang="fi-FI" dirty="0" err="1" smtClean="0"/>
              <a:t>special</a:t>
            </a:r>
            <a:r>
              <a:rPr lang="fi-FI" dirty="0" smtClean="0"/>
              <a:t> </a:t>
            </a:r>
            <a:r>
              <a:rPr lang="fi-FI" dirty="0" err="1" smtClean="0"/>
              <a:t>education</a:t>
            </a:r>
            <a:r>
              <a:rPr lang="fi-FI" dirty="0" smtClean="0"/>
              <a:t> </a:t>
            </a:r>
            <a:r>
              <a:rPr lang="fi-FI" dirty="0" err="1" smtClean="0"/>
              <a:t>schools</a:t>
            </a:r>
            <a:r>
              <a:rPr lang="fi-FI" dirty="0" smtClean="0"/>
              <a:t> (</a:t>
            </a:r>
            <a:r>
              <a:rPr lang="fi-FI" dirty="0" err="1" smtClean="0"/>
              <a:t>hardly</a:t>
            </a:r>
            <a:r>
              <a:rPr lang="fi-FI" dirty="0" smtClean="0"/>
              <a:t> </a:t>
            </a:r>
            <a:r>
              <a:rPr lang="fi-FI" dirty="0" err="1" smtClean="0"/>
              <a:t>handicaps</a:t>
            </a:r>
            <a:r>
              <a:rPr lang="fi-FI" dirty="0" smtClean="0"/>
              <a:t>, </a:t>
            </a:r>
            <a:r>
              <a:rPr lang="fi-FI" dirty="0" err="1" smtClean="0"/>
              <a:t>visually</a:t>
            </a:r>
            <a:r>
              <a:rPr lang="fi-FI" dirty="0" smtClean="0"/>
              <a:t> </a:t>
            </a:r>
            <a:r>
              <a:rPr lang="fi-FI" dirty="0" err="1" smtClean="0"/>
              <a:t>impaired</a:t>
            </a:r>
            <a:r>
              <a:rPr lang="fi-FI" dirty="0" smtClean="0"/>
              <a:t> etc.)</a:t>
            </a:r>
            <a:endParaRPr lang="fi-FI" dirty="0"/>
          </a:p>
        </p:txBody>
      </p:sp>
      <p:sp>
        <p:nvSpPr>
          <p:cNvPr id="3" name="Otsikko 2"/>
          <p:cNvSpPr>
            <a:spLocks noGrp="1"/>
          </p:cNvSpPr>
          <p:nvPr>
            <p:ph type="title"/>
          </p:nvPr>
        </p:nvSpPr>
        <p:spPr/>
        <p:txBody>
          <a:bodyPr/>
          <a:lstStyle/>
          <a:p>
            <a:r>
              <a:rPr lang="fi-FI" dirty="0" err="1" smtClean="0"/>
              <a:t>Special</a:t>
            </a:r>
            <a:r>
              <a:rPr lang="fi-FI" dirty="0" smtClean="0"/>
              <a:t> </a:t>
            </a:r>
            <a:r>
              <a:rPr lang="fi-FI" dirty="0" err="1" smtClean="0"/>
              <a:t>needs</a:t>
            </a:r>
            <a:r>
              <a:rPr lang="fi-FI" dirty="0" smtClean="0"/>
              <a:t> </a:t>
            </a:r>
            <a:r>
              <a:rPr lang="fi-FI" dirty="0" err="1" smtClean="0"/>
              <a:t>education</a:t>
            </a:r>
            <a:endParaRPr lang="fi-FI" dirty="0"/>
          </a:p>
        </p:txBody>
      </p:sp>
    </p:spTree>
    <p:extLst>
      <p:ext uri="{BB962C8B-B14F-4D97-AF65-F5344CB8AC3E}">
        <p14:creationId xmlns:p14="http://schemas.microsoft.com/office/powerpoint/2010/main" xmlns="" val="39486007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p:cNvSpPr>
            <a:spLocks noGrp="1"/>
          </p:cNvSpPr>
          <p:nvPr>
            <p:ph idx="1"/>
          </p:nvPr>
        </p:nvSpPr>
        <p:spPr/>
        <p:txBody>
          <a:bodyPr/>
          <a:lstStyle/>
          <a:p>
            <a:r>
              <a:rPr lang="en-US" dirty="0"/>
              <a:t>Everyone is entitled to </a:t>
            </a:r>
            <a:r>
              <a:rPr lang="en-US" b="1" dirty="0"/>
              <a:t>general support</a:t>
            </a:r>
            <a:r>
              <a:rPr lang="en-US" dirty="0"/>
              <a:t>. It is a natural part of everyday teaching and the learning process. Intensified and special supports are based on careful assessment and long-span planning in multi-professional teams and on individual learning plans for pupils.</a:t>
            </a:r>
            <a:endParaRPr lang="fi-FI" dirty="0"/>
          </a:p>
        </p:txBody>
      </p:sp>
      <p:sp>
        <p:nvSpPr>
          <p:cNvPr id="3" name="Otsikko 2"/>
          <p:cNvSpPr>
            <a:spLocks noGrp="1"/>
          </p:cNvSpPr>
          <p:nvPr>
            <p:ph type="title"/>
          </p:nvPr>
        </p:nvSpPr>
        <p:spPr>
          <a:xfrm>
            <a:off x="457200" y="338328"/>
            <a:ext cx="8229600" cy="2010552"/>
          </a:xfrm>
        </p:spPr>
        <p:txBody>
          <a:bodyPr>
            <a:normAutofit/>
          </a:bodyPr>
          <a:lstStyle/>
          <a:p>
            <a:r>
              <a:rPr lang="fi-FI" dirty="0" err="1"/>
              <a:t>Support</a:t>
            </a:r>
            <a:r>
              <a:rPr lang="fi-FI" dirty="0"/>
              <a:t> in </a:t>
            </a:r>
            <a:r>
              <a:rPr lang="fi-FI" dirty="0" err="1"/>
              <a:t>basic</a:t>
            </a:r>
            <a:r>
              <a:rPr lang="fi-FI" dirty="0"/>
              <a:t> </a:t>
            </a:r>
            <a:r>
              <a:rPr lang="fi-FI" dirty="0" err="1"/>
              <a:t>education</a:t>
            </a:r>
            <a:r>
              <a:rPr lang="fi-FI" dirty="0"/>
              <a:t/>
            </a:r>
            <a:br>
              <a:rPr lang="fi-FI" dirty="0"/>
            </a:br>
            <a:endParaRPr lang="fi-FI" dirty="0"/>
          </a:p>
        </p:txBody>
      </p:sp>
    </p:spTree>
    <p:extLst>
      <p:ext uri="{BB962C8B-B14F-4D97-AF65-F5344CB8AC3E}">
        <p14:creationId xmlns:p14="http://schemas.microsoft.com/office/powerpoint/2010/main" xmlns="" val="16428712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p:cNvSpPr>
            <a:spLocks noGrp="1"/>
          </p:cNvSpPr>
          <p:nvPr>
            <p:ph idx="1"/>
          </p:nvPr>
        </p:nvSpPr>
        <p:spPr/>
        <p:txBody>
          <a:bodyPr/>
          <a:lstStyle/>
          <a:p>
            <a:r>
              <a:rPr lang="en-US" dirty="0"/>
              <a:t>If general support is not enough, pedagogical assessment shall be done and a plan for the </a:t>
            </a:r>
            <a:r>
              <a:rPr lang="en-US" b="1" dirty="0"/>
              <a:t>intensified support </a:t>
            </a:r>
            <a:r>
              <a:rPr lang="en-US" dirty="0"/>
              <a:t>handled in the pupil welfare group of the school. Following this a learning plan is drawn up for the pupil.</a:t>
            </a:r>
            <a:endParaRPr lang="fi-FI" dirty="0"/>
          </a:p>
        </p:txBody>
      </p:sp>
      <p:sp>
        <p:nvSpPr>
          <p:cNvPr id="3" name="Otsikko 2"/>
          <p:cNvSpPr>
            <a:spLocks noGrp="1"/>
          </p:cNvSpPr>
          <p:nvPr>
            <p:ph type="title"/>
          </p:nvPr>
        </p:nvSpPr>
        <p:spPr/>
        <p:txBody>
          <a:bodyPr/>
          <a:lstStyle/>
          <a:p>
            <a:endParaRPr lang="fi-FI"/>
          </a:p>
        </p:txBody>
      </p:sp>
    </p:spTree>
    <p:extLst>
      <p:ext uri="{BB962C8B-B14F-4D97-AF65-F5344CB8AC3E}">
        <p14:creationId xmlns:p14="http://schemas.microsoft.com/office/powerpoint/2010/main" xmlns="" val="217984529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altomuoto">
  <a:themeElements>
    <a:clrScheme name="Aaltomuoto">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Aaltomuoto">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Aaltomuoto">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50848</TotalTime>
  <Words>956</Words>
  <Application>Microsoft Office PowerPoint</Application>
  <PresentationFormat>Apresentação no Ecrã (4:3)</PresentationFormat>
  <Paragraphs>146</Paragraphs>
  <Slides>18</Slides>
  <Notes>1</Notes>
  <HiddenSlides>0</HiddenSlides>
  <MMClips>0</MMClips>
  <ScaleCrop>false</ScaleCrop>
  <HeadingPairs>
    <vt:vector size="4" baseType="variant">
      <vt:variant>
        <vt:lpstr>Tema</vt:lpstr>
      </vt:variant>
      <vt:variant>
        <vt:i4>1</vt:i4>
      </vt:variant>
      <vt:variant>
        <vt:lpstr>Títulos dos diapositivos</vt:lpstr>
      </vt:variant>
      <vt:variant>
        <vt:i4>18</vt:i4>
      </vt:variant>
    </vt:vector>
  </HeadingPairs>
  <TitlesOfParts>
    <vt:vector size="19" baseType="lpstr">
      <vt:lpstr>Aaltomuoto</vt:lpstr>
      <vt:lpstr>Education and special education in Finland</vt:lpstr>
      <vt:lpstr>Basic Education </vt:lpstr>
      <vt:lpstr>Curriculum </vt:lpstr>
      <vt:lpstr>Education is free at all levels</vt:lpstr>
      <vt:lpstr>Educational guidance and counselling</vt:lpstr>
      <vt:lpstr>Support for pupils and students </vt:lpstr>
      <vt:lpstr>Special needs education</vt:lpstr>
      <vt:lpstr>Support in basic education </vt:lpstr>
      <vt:lpstr>Diapositivo 9</vt:lpstr>
      <vt:lpstr>Diapositivo 10</vt:lpstr>
      <vt:lpstr>Three levels of support</vt:lpstr>
      <vt:lpstr>Diapositivo 12</vt:lpstr>
      <vt:lpstr>Support in upper secondary education </vt:lpstr>
      <vt:lpstr>Student welfare</vt:lpstr>
      <vt:lpstr>A community welfare team</vt:lpstr>
      <vt:lpstr>A multidisciplinary team</vt:lpstr>
      <vt:lpstr>One-on-one meetings</vt:lpstr>
      <vt:lpstr>Curriculum reform 2016</vt:lpstr>
    </vt:vector>
  </TitlesOfParts>
  <Company>PKMKV</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Education and</dc:title>
  <dc:creator>seppo.myllyoja@jns.fi</dc:creator>
  <cp:lastModifiedBy>Mize</cp:lastModifiedBy>
  <cp:revision>48</cp:revision>
  <dcterms:created xsi:type="dcterms:W3CDTF">2015-02-05T10:10:06Z</dcterms:created>
  <dcterms:modified xsi:type="dcterms:W3CDTF">2017-08-06T21:31:29Z</dcterms:modified>
</cp:coreProperties>
</file>