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google.pt/url?sa=i&amp;rct=j&amp;q=&amp;esrc=s&amp;source=images&amp;cd=&amp;cad=rja&amp;uact=8&amp;ved=0ahUKEwiYj9LpqYXMAhWG7xQKHXVEByEQjRwIBw&amp;url=http://www.rbe.mec.pt/&amp;bvm=bv.119028448,d.d24&amp;psig=AFQjCNH1Lf2-vtxDp2g6xFMp1d7wFz-FhQ&amp;ust=1460420793363559" TargetMode="External"/><Relationship Id="rId7" Type="http://schemas.openxmlformats.org/officeDocument/2006/relationships/hyperlink" Target="https://youtu.be/Q9jqI4svrNY?t=1m46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ultissensorial.mp4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e-fa.pt/mood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4038600"/>
            <a:ext cx="6096000" cy="1241425"/>
          </a:xfrm>
        </p:spPr>
        <p:txBody>
          <a:bodyPr>
            <a:prstTxWarp prst="textCascadeDown">
              <a:avLst/>
            </a:prstTxWarp>
            <a:scene3d>
              <a:camera prst="isometricRightUp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PT" dirty="0" smtClean="0"/>
              <a:t>APRENDIZAGENS</a:t>
            </a:r>
            <a:endParaRPr lang="pt-PT" dirty="0"/>
          </a:p>
        </p:txBody>
      </p:sp>
      <p:pic>
        <p:nvPicPr>
          <p:cNvPr id="7" name="Imagem 6" descr="C:\Users\Utilizador\Desktop\Doc_Gerais\logo-aefa-25-anos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219200" cy="122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http://www.rbe.mec.pt/img/me.pn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74735"/>
            <a:ext cx="1066800" cy="47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Miguel\Dropbox\EduFor_Consultora\_Cand2015_AK2_EduFor\Logo_AN_PT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8553"/>
          <a:stretch/>
        </p:blipFill>
        <p:spPr bwMode="auto">
          <a:xfrm>
            <a:off x="5867400" y="5904614"/>
            <a:ext cx="1424763" cy="64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" name="Imagem 9"/>
          <p:cNvPicPr/>
          <p:nvPr/>
        </p:nvPicPr>
        <p:blipFill>
          <a:blip r:embed="rId6" cstate="print"/>
          <a:srcRect r="56561"/>
          <a:stretch>
            <a:fillRect/>
          </a:stretch>
        </p:blipFill>
        <p:spPr bwMode="auto">
          <a:xfrm>
            <a:off x="7239000" y="5904614"/>
            <a:ext cx="1414130" cy="64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3886200" cy="1399954"/>
          </a:xfrm>
          <a:prstGeom prst="rect">
            <a:avLst/>
          </a:prstGeom>
          <a:noFill/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209800" y="2514600"/>
            <a:ext cx="4876800" cy="482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  <a:t>ALL are </a:t>
            </a:r>
            <a:r>
              <a:rPr kumimoji="0" lang="pt-PT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  <a:t>Import@nt</a:t>
            </a:r>
            <a:endParaRPr kumimoji="0" lang="pt-PT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7200" y="1651252"/>
            <a:ext cx="1447800" cy="482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20.07.17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05800" cy="1281332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Count me in </a:t>
            </a:r>
            <a:br>
              <a:rPr lang="pt-PT" dirty="0" smtClean="0"/>
            </a:br>
            <a:r>
              <a:rPr lang="pt-PT" sz="2000" b="1" dirty="0" smtClean="0"/>
              <a:t>Randers, Dinamarca  </a:t>
            </a:r>
            <a:r>
              <a:rPr lang="pt-PT" sz="2000" dirty="0" smtClean="0"/>
              <a:t>- </a:t>
            </a:r>
            <a:r>
              <a:rPr lang="pt-PT" sz="2000" b="1" dirty="0" smtClean="0"/>
              <a:t>agosto 2015</a:t>
            </a:r>
            <a:endParaRPr lang="pt-PT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3657600" cy="381000"/>
          </a:xfrm>
        </p:spPr>
        <p:txBody>
          <a:bodyPr/>
          <a:lstStyle/>
          <a:p>
            <a:r>
              <a:rPr lang="pt-PT" sz="1600" b="1" dirty="0" smtClean="0"/>
              <a:t>SOCIEDADE INCLUSIVA</a:t>
            </a:r>
            <a:endParaRPr lang="pt-PT" sz="1600" b="1" dirty="0"/>
          </a:p>
        </p:txBody>
      </p:sp>
      <p:pic>
        <p:nvPicPr>
          <p:cNvPr id="1026" name="Picture 2" descr="C:\Users\Mize\Dropbox\Dropbox_Mize\2014_15\Erasmus+_AEFA_AK1\Fotos\Randers\Enviar_Anabela\IMG_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371600" cy="1371600"/>
          </a:xfrm>
          <a:prstGeom prst="rect">
            <a:avLst/>
          </a:prstGeom>
          <a:noFill/>
        </p:spPr>
      </p:pic>
      <p:pic>
        <p:nvPicPr>
          <p:cNvPr id="1027" name="Picture 3" descr="C:\Users\Mize\Dropbox\Dropbox_Mize\2014_15\Erasmus+_AEFA_AK1\Fotos\Randers\IMG_0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2030321" cy="1516474"/>
          </a:xfrm>
          <a:prstGeom prst="rect">
            <a:avLst/>
          </a:prstGeom>
          <a:noFill/>
        </p:spPr>
      </p:pic>
      <p:pic>
        <p:nvPicPr>
          <p:cNvPr id="1028" name="Picture 4" descr="C:\Users\Mize\Dropbox\Dropbox_Mize\2014_15\Erasmus+_AEFA_AK1\Fotos\Randers\Enviar_Anabela\IMG_0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2346455" cy="1752600"/>
          </a:xfrm>
          <a:prstGeom prst="rect">
            <a:avLst/>
          </a:prstGeom>
          <a:noFill/>
        </p:spPr>
      </p:pic>
      <p:pic>
        <p:nvPicPr>
          <p:cNvPr id="1030" name="Picture 6" descr="C:\Users\Mize\Dropbox\Dropbox_Mize\2014_15\Erasmus+_AEFA_AK1\Fotos\Randers\Enviar_Anabela\IMG_0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743200"/>
            <a:ext cx="2183980" cy="1631245"/>
          </a:xfrm>
          <a:prstGeom prst="rect">
            <a:avLst/>
          </a:prstGeom>
          <a:noFill/>
        </p:spPr>
      </p:pic>
      <p:pic>
        <p:nvPicPr>
          <p:cNvPr id="1031" name="Picture 7" descr="C:\Users\Mize\Dropbox\Dropbox_Mize\2014_15\Erasmus+_AEFA_AK1\Fotos\Randers\Enviar_Anabela\IMG_0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436" y="4724400"/>
            <a:ext cx="2327564" cy="1738489"/>
          </a:xfrm>
          <a:prstGeom prst="rect">
            <a:avLst/>
          </a:prstGeom>
          <a:noFill/>
        </p:spPr>
      </p:pic>
      <p:pic>
        <p:nvPicPr>
          <p:cNvPr id="1034" name="Picture 10" descr="C:\Users\Mize\Dropbox\Dropbox_Mize\2014_15\Erasmus+_AEFA_AK1\Fotos\Randers\IMG_04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38400"/>
            <a:ext cx="2040397" cy="1524000"/>
          </a:xfrm>
          <a:prstGeom prst="rect">
            <a:avLst/>
          </a:prstGeom>
          <a:noFill/>
        </p:spPr>
      </p:pic>
      <p:pic>
        <p:nvPicPr>
          <p:cNvPr id="1035" name="Picture 11" descr="C:\Users\Mize\Dropbox\Dropbox_Mize\2014_15\Erasmus+_AEFA_AK1\Fotos\Randers\IMG_04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200400"/>
            <a:ext cx="1909408" cy="1426163"/>
          </a:xfrm>
          <a:prstGeom prst="rect">
            <a:avLst/>
          </a:prstGeom>
          <a:noFill/>
        </p:spPr>
      </p:pic>
      <p:pic>
        <p:nvPicPr>
          <p:cNvPr id="1036" name="Picture 12" descr="C:\Users\Mize\Dropbox\Dropbox_Mize\2014_15\Erasmus+_AEFA_AK1\Fotos\Randers\IMG_04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00600"/>
            <a:ext cx="1981200" cy="1479785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4648200" y="609600"/>
            <a:ext cx="9144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9" name="Conexão recta unidireccional 18"/>
          <p:cNvCxnSpPr/>
          <p:nvPr/>
        </p:nvCxnSpPr>
        <p:spPr>
          <a:xfrm>
            <a:off x="5486400" y="533400"/>
            <a:ext cx="914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Mize\Desktop\Denmark\Denmark\DSCF28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4876800"/>
            <a:ext cx="1676400" cy="1251480"/>
          </a:xfrm>
          <a:prstGeom prst="rect">
            <a:avLst/>
          </a:prstGeom>
          <a:noFill/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6324600" y="381000"/>
            <a:ext cx="2667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AEFA – </a:t>
            </a:r>
            <a:r>
              <a:rPr kumimoji="0" lang="pt-PT" sz="1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CRIAÇÃO DE UM ESPAÇO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APRENDIZAGEM 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INFORMAL – SALA I</a:t>
            </a:r>
            <a:endParaRPr kumimoji="0" lang="pt-PT" sz="10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05800" cy="1281332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err="1" smtClean="0"/>
              <a:t>Bett</a:t>
            </a:r>
            <a:r>
              <a:rPr lang="pt-PT" b="1" dirty="0" smtClean="0"/>
              <a:t> 2016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000" b="1" dirty="0" smtClean="0"/>
              <a:t>Londres,</a:t>
            </a:r>
            <a:r>
              <a:rPr lang="pt-PT" sz="2000" dirty="0" smtClean="0"/>
              <a:t> </a:t>
            </a:r>
            <a:r>
              <a:rPr lang="pt-PT" sz="2000" b="1" dirty="0" smtClean="0"/>
              <a:t>Reino  Unido </a:t>
            </a:r>
            <a:r>
              <a:rPr lang="pt-PT" sz="2000" dirty="0" smtClean="0"/>
              <a:t>- </a:t>
            </a:r>
            <a:r>
              <a:rPr lang="pt-PT" sz="2000" b="1" dirty="0" smtClean="0"/>
              <a:t>janeiro</a:t>
            </a:r>
            <a:endParaRPr lang="pt-PT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474373">
            <a:off x="82656" y="1551200"/>
            <a:ext cx="5257800" cy="457200"/>
          </a:xfrm>
        </p:spPr>
        <p:txBody>
          <a:bodyPr/>
          <a:lstStyle/>
          <a:p>
            <a:r>
              <a:rPr lang="pt-PT" sz="1400" b="1" dirty="0" smtClean="0"/>
              <a:t>INOVAÇÃO E DIFERENCIAÇÃO METODOLÓGICA</a:t>
            </a:r>
            <a:endParaRPr lang="pt-PT" sz="1400" b="1" dirty="0"/>
          </a:p>
        </p:txBody>
      </p:sp>
      <p:pic>
        <p:nvPicPr>
          <p:cNvPr id="4" name="Picture 2" descr="C:\Users\Mize\Desktop\Fotos_iphone\IMG_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2513340" cy="187724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3039627" cy="45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Mize\Desktop\Vitor\Bett_2016_UK\IM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007066" cy="2246019"/>
          </a:xfrm>
          <a:prstGeom prst="rect">
            <a:avLst/>
          </a:prstGeom>
          <a:noFill/>
        </p:spPr>
      </p:pic>
      <p:pic>
        <p:nvPicPr>
          <p:cNvPr id="8" name="Picture 7" descr="C:\Users\Mize\Desktop\Vitor\Bett_2016_UK\IMG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133600"/>
            <a:ext cx="2514600" cy="1878189"/>
          </a:xfrm>
          <a:prstGeom prst="rect">
            <a:avLst/>
          </a:prstGeom>
          <a:noFill/>
        </p:spPr>
      </p:pic>
      <p:cxnSp>
        <p:nvCxnSpPr>
          <p:cNvPr id="20" name="Conexão recta unidireccional 19"/>
          <p:cNvCxnSpPr/>
          <p:nvPr/>
        </p:nvCxnSpPr>
        <p:spPr>
          <a:xfrm>
            <a:off x="5638800" y="533400"/>
            <a:ext cx="1143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648200"/>
            <a:ext cx="1924111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6629400" y="381000"/>
            <a:ext cx="22860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AEFA – PROPOSTA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À CIM </a:t>
            </a:r>
            <a:b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PARA CRIAÇÃO DE ESPAÇO MULTISSENSORIAL</a:t>
            </a:r>
            <a:endParaRPr kumimoji="0" lang="pt-PT" sz="10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52400" y="1080868"/>
            <a:ext cx="7696200" cy="1281332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/>
              <a:t> </a:t>
            </a:r>
            <a:r>
              <a:rPr lang="pt-PT" sz="4600" b="1" dirty="0" smtClean="0"/>
              <a:t>UK </a:t>
            </a:r>
            <a:r>
              <a:rPr lang="pt-PT" sz="4600" b="1" dirty="0" err="1" smtClean="0"/>
              <a:t>educational</a:t>
            </a:r>
            <a:r>
              <a:rPr lang="pt-PT" sz="4600" b="1" dirty="0" smtClean="0"/>
              <a:t> </a:t>
            </a:r>
            <a:r>
              <a:rPr lang="pt-PT" sz="4600" b="1" dirty="0" err="1" smtClean="0"/>
              <a:t>system</a:t>
            </a:r>
            <a:r>
              <a:rPr lang="pt-PT" sz="4600" b="1" dirty="0" smtClean="0"/>
              <a:t>. </a:t>
            </a:r>
            <a:br>
              <a:rPr lang="pt-PT" sz="4600" b="1" dirty="0" smtClean="0"/>
            </a:br>
            <a:r>
              <a:rPr lang="pt-PT" sz="4600" b="1" dirty="0" err="1" smtClean="0"/>
              <a:t>Diversity</a:t>
            </a:r>
            <a:r>
              <a:rPr lang="pt-PT" sz="4600" b="1" dirty="0" smtClean="0"/>
              <a:t> </a:t>
            </a:r>
            <a:r>
              <a:rPr lang="pt-PT" sz="4600" b="1" dirty="0" err="1" smtClean="0"/>
              <a:t>and</a:t>
            </a:r>
            <a:r>
              <a:rPr lang="pt-PT" sz="4600" b="1" dirty="0" smtClean="0"/>
              <a:t> </a:t>
            </a:r>
            <a:r>
              <a:rPr lang="pt-PT" sz="4600" b="1" dirty="0" err="1" smtClean="0"/>
              <a:t>equality</a:t>
            </a:r>
            <a:r>
              <a:rPr lang="pt-PT" sz="4600" b="1" dirty="0" smtClean="0"/>
              <a:t> </a:t>
            </a:r>
            <a:r>
              <a:rPr lang="pt-PT" sz="4600" dirty="0" smtClean="0"/>
              <a:t/>
            </a:r>
            <a:br>
              <a:rPr lang="pt-PT" sz="4600" dirty="0" smtClean="0"/>
            </a:br>
            <a:r>
              <a:rPr lang="pt-PT" sz="2000" b="1" dirty="0" smtClean="0"/>
              <a:t>Plymouth, Reino Unido  </a:t>
            </a:r>
            <a:r>
              <a:rPr lang="pt-PT" sz="2000" dirty="0" smtClean="0"/>
              <a:t>- </a:t>
            </a:r>
            <a:r>
              <a:rPr lang="pt-PT" sz="2000" b="1" dirty="0" smtClean="0"/>
              <a:t>julho 2016</a:t>
            </a:r>
            <a:endParaRPr lang="pt-PT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7315200" cy="685800"/>
          </a:xfrm>
        </p:spPr>
        <p:txBody>
          <a:bodyPr/>
          <a:lstStyle/>
          <a:p>
            <a:r>
              <a:rPr lang="pt-PT" sz="1400" b="1" dirty="0" smtClean="0"/>
              <a:t>ESCOLAS INCLUSIVAS / ABORDAGENS COLABORATIVAS ESCOLA/FAMÍLIA / APRENDIZAGEM EM CONTEXTO / EVIDÊNCIAS </a:t>
            </a:r>
            <a:endParaRPr lang="pt-PT" sz="1400" b="1" dirty="0"/>
          </a:p>
        </p:txBody>
      </p:sp>
      <p:pic>
        <p:nvPicPr>
          <p:cNvPr id="3075" name="Picture 3" descr="C:\Users\Mize\Desktop\Vitor\Plymouth_UK\Visita_escol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2696353" cy="1519238"/>
          </a:xfrm>
          <a:prstGeom prst="rect">
            <a:avLst/>
          </a:prstGeom>
          <a:noFill/>
        </p:spPr>
      </p:pic>
      <p:pic>
        <p:nvPicPr>
          <p:cNvPr id="3076" name="Picture 4" descr="C:\Users\Mize\Dropbox\Dropbox_Mize\2014_15\Erasmus+_AEFA_AK1\Fotos\ErasmusLISBOA_30.11.16\Pl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71800"/>
            <a:ext cx="2820112" cy="1885950"/>
          </a:xfrm>
          <a:prstGeom prst="rect">
            <a:avLst/>
          </a:prstGeom>
          <a:noFill/>
        </p:spPr>
      </p:pic>
      <p:pic>
        <p:nvPicPr>
          <p:cNvPr id="17" name="Picture 3" descr="C:\Users\Mize\Desktop\Vitor\Plymouth_UK\Sala_aula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2362200" cy="1764360"/>
          </a:xfrm>
          <a:prstGeom prst="rect">
            <a:avLst/>
          </a:prstGeom>
          <a:noFill/>
        </p:spPr>
      </p:pic>
      <p:cxnSp>
        <p:nvCxnSpPr>
          <p:cNvPr id="18" name="Conexão recta unidireccional 17"/>
          <p:cNvCxnSpPr/>
          <p:nvPr/>
        </p:nvCxnSpPr>
        <p:spPr>
          <a:xfrm flipV="1">
            <a:off x="6705600" y="1219200"/>
            <a:ext cx="3810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https://scontent.flis1-1.fna.fbcdn.net/v/t1.0-9/13600262_1034119846657026_2582776523877949680_n.jpg?oh=d3bdba64e77f397d73487ac829692c74&amp;oe=582E71EC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166687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6781800" y="304800"/>
            <a:ext cx="22860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AEFA –</a:t>
            </a:r>
            <a:r>
              <a:rPr kumimoji="0" lang="pt-PT" sz="9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DIVERSIFICAÇÃO DA METODOLOGIA DE TRABALHO NOS ESPAÇOS DE APRENDIZAGEM </a:t>
            </a:r>
            <a:r>
              <a:rPr kumimoji="0" lang="pt-PT" sz="9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FORMAL/INFORMAL E </a:t>
            </a:r>
            <a:r>
              <a:rPr lang="pt-PT" sz="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NOVAS </a:t>
            </a:r>
            <a:r>
              <a:rPr lang="pt-PT" sz="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ABORDAGENS NOS CONTACTOS COM OS ENC. EDUCAÇÃO</a:t>
            </a:r>
            <a:endParaRPr kumimoji="0" lang="pt-PT" sz="9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05800" cy="1281332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>
                <a:solidFill>
                  <a:schemeClr val="tx1"/>
                </a:solidFill>
              </a:rPr>
              <a:t>Job </a:t>
            </a:r>
            <a:r>
              <a:rPr lang="pt-PT" b="1" dirty="0" err="1" smtClean="0">
                <a:solidFill>
                  <a:schemeClr val="tx1"/>
                </a:solidFill>
              </a:rPr>
              <a:t>Shadowing</a:t>
            </a: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sz="2000" b="1" dirty="0" err="1" smtClean="0"/>
              <a:t>Slough</a:t>
            </a:r>
            <a:r>
              <a:rPr lang="pt-PT" sz="2000" b="1" dirty="0" smtClean="0"/>
              <a:t>, Reino Unido  </a:t>
            </a:r>
            <a:r>
              <a:rPr lang="pt-PT" sz="2000" dirty="0" smtClean="0"/>
              <a:t>- </a:t>
            </a:r>
            <a:r>
              <a:rPr lang="pt-PT" sz="2000" b="1" dirty="0" smtClean="0"/>
              <a:t>setembro 2016</a:t>
            </a:r>
            <a:endParaRPr lang="pt-PT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12558">
            <a:off x="90421" y="1668333"/>
            <a:ext cx="6011063" cy="685800"/>
          </a:xfrm>
        </p:spPr>
        <p:txBody>
          <a:bodyPr/>
          <a:lstStyle/>
          <a:p>
            <a:r>
              <a:rPr lang="pt-PT" sz="1600" b="1" dirty="0" smtClean="0"/>
              <a:t>TRABALHO COLABORATIVO ENTRE </a:t>
            </a:r>
          </a:p>
          <a:p>
            <a:r>
              <a:rPr lang="pt-PT" sz="1600" b="1" dirty="0" smtClean="0"/>
              <a:t>OS DIFERENTES AGENTES EDUCATIVOS - SUCESSO</a:t>
            </a:r>
            <a:endParaRPr lang="pt-PT" sz="1600" b="1" dirty="0"/>
          </a:p>
        </p:txBody>
      </p:sp>
      <p:pic>
        <p:nvPicPr>
          <p:cNvPr id="4098" name="Picture 2" descr="C:\Users\Mize\Dropbox\Dropbox_Mize\2014_15\Erasmus+_AEFA_AK1\Fotos\ErasmusLISBOA_30.11.16\arbou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981200" cy="908561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304800" y="2819400"/>
            <a:ext cx="47244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 smtClean="0"/>
              <a:t>Pudemos</a:t>
            </a:r>
            <a:r>
              <a:rPr lang="fr-FR" sz="1300" dirty="0" smtClean="0"/>
              <a:t> </a:t>
            </a:r>
            <a:r>
              <a:rPr lang="fr-FR" sz="1300" dirty="0" err="1" smtClean="0"/>
              <a:t>vivenciar</a:t>
            </a:r>
            <a:r>
              <a:rPr lang="fr-FR" sz="1300" dirty="0" smtClean="0"/>
              <a:t> </a:t>
            </a:r>
            <a:r>
              <a:rPr lang="fr-FR" sz="1300" dirty="0" err="1" smtClean="0"/>
              <a:t>uma</a:t>
            </a:r>
            <a:r>
              <a:rPr lang="fr-FR" sz="1300" dirty="0" smtClean="0"/>
              <a:t> </a:t>
            </a:r>
            <a:r>
              <a:rPr lang="fr-FR" sz="1300" dirty="0" err="1" smtClean="0"/>
              <a:t>realidade</a:t>
            </a:r>
            <a:r>
              <a:rPr lang="fr-FR" sz="1300" dirty="0" smtClean="0"/>
              <a:t> que confirma o que, </a:t>
            </a:r>
            <a:r>
              <a:rPr lang="fr-FR" sz="1300" dirty="0" err="1" smtClean="0"/>
              <a:t>julgamos</a:t>
            </a:r>
            <a:r>
              <a:rPr lang="fr-FR" sz="1300" dirty="0" smtClean="0"/>
              <a:t>, </a:t>
            </a:r>
            <a:r>
              <a:rPr lang="fr-FR" sz="1300" dirty="0" err="1" smtClean="0"/>
              <a:t>todos</a:t>
            </a:r>
            <a:r>
              <a:rPr lang="fr-FR" sz="1300" dirty="0" smtClean="0"/>
              <a:t> </a:t>
            </a:r>
            <a:r>
              <a:rPr lang="fr-FR" sz="1300" dirty="0" err="1" smtClean="0"/>
              <a:t>sabem</a:t>
            </a:r>
            <a:r>
              <a:rPr lang="fr-FR" sz="1300" dirty="0" smtClean="0"/>
              <a:t> – 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as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pessoas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são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o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recurso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mais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valioso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nas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escolas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e o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progresso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dos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alunos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está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indubitavelmente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ligado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ao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desempenho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e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ao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desenvolvimento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daqueles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que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por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eles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são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</a:rPr>
              <a:t>responsáveis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dirty="0" smtClean="0"/>
              <a:t>(</a:t>
            </a:r>
            <a:r>
              <a:rPr lang="fr-FR" sz="1300" dirty="0" smtClean="0"/>
              <a:t>pais, </a:t>
            </a:r>
            <a:r>
              <a:rPr lang="fr-FR" sz="1300" dirty="0" err="1" smtClean="0"/>
              <a:t>professores</a:t>
            </a:r>
            <a:r>
              <a:rPr lang="fr-FR" sz="1300" dirty="0" smtClean="0"/>
              <a:t>, </a:t>
            </a:r>
            <a:r>
              <a:rPr lang="fr-FR" sz="1300" dirty="0" err="1" smtClean="0"/>
              <a:t>assistentes</a:t>
            </a:r>
            <a:r>
              <a:rPr lang="fr-FR" sz="1300" dirty="0" smtClean="0"/>
              <a:t> </a:t>
            </a:r>
            <a:r>
              <a:rPr lang="fr-FR" sz="1300" dirty="0" err="1" smtClean="0"/>
              <a:t>operacionais</a:t>
            </a:r>
            <a:r>
              <a:rPr lang="fr-FR" sz="1300" dirty="0" smtClean="0"/>
              <a:t>). O </a:t>
            </a:r>
            <a:r>
              <a:rPr lang="fr-FR" sz="1300" dirty="0" err="1" smtClean="0"/>
              <a:t>trabalho</a:t>
            </a:r>
            <a:r>
              <a:rPr lang="fr-FR" sz="1300" dirty="0" smtClean="0"/>
              <a:t> </a:t>
            </a:r>
            <a:r>
              <a:rPr lang="fr-FR" sz="1300" dirty="0" err="1" smtClean="0"/>
              <a:t>colaborativo</a:t>
            </a:r>
            <a:r>
              <a:rPr lang="fr-FR" sz="1300" dirty="0" smtClean="0"/>
              <a:t>, </a:t>
            </a:r>
            <a:r>
              <a:rPr lang="fr-FR" sz="1300" dirty="0" err="1" smtClean="0"/>
              <a:t>quando</a:t>
            </a:r>
            <a:r>
              <a:rPr lang="fr-FR" sz="1300" dirty="0" smtClean="0"/>
              <a:t> </a:t>
            </a:r>
            <a:r>
              <a:rPr lang="fr-FR" sz="1300" dirty="0" err="1" smtClean="0"/>
              <a:t>seriamente</a:t>
            </a:r>
            <a:r>
              <a:rPr lang="fr-FR" sz="1300" dirty="0" smtClean="0"/>
              <a:t> </a:t>
            </a:r>
            <a:r>
              <a:rPr lang="fr-FR" sz="1300" dirty="0" err="1" smtClean="0"/>
              <a:t>implementado</a:t>
            </a:r>
            <a:r>
              <a:rPr lang="fr-FR" sz="1300" dirty="0" smtClean="0"/>
              <a:t>, </a:t>
            </a:r>
            <a:r>
              <a:rPr lang="fr-FR" sz="1300" dirty="0" err="1" smtClean="0"/>
              <a:t>pode</a:t>
            </a:r>
            <a:r>
              <a:rPr lang="fr-FR" sz="1300" dirty="0" smtClean="0"/>
              <a:t> </a:t>
            </a:r>
            <a:r>
              <a:rPr lang="fr-FR" sz="1300" dirty="0" err="1" smtClean="0"/>
              <a:t>minimizar</a:t>
            </a:r>
            <a:r>
              <a:rPr lang="fr-FR" sz="1300" dirty="0" smtClean="0"/>
              <a:t> </a:t>
            </a:r>
            <a:r>
              <a:rPr lang="fr-FR" sz="1300" dirty="0" err="1" smtClean="0"/>
              <a:t>consideravelmente</a:t>
            </a:r>
            <a:r>
              <a:rPr lang="fr-FR" sz="1300" dirty="0" smtClean="0"/>
              <a:t> </a:t>
            </a:r>
            <a:r>
              <a:rPr lang="fr-FR" sz="1300" dirty="0" err="1" smtClean="0"/>
              <a:t>muitas</a:t>
            </a:r>
            <a:r>
              <a:rPr lang="fr-FR" sz="1300" dirty="0" smtClean="0"/>
              <a:t> </a:t>
            </a:r>
            <a:r>
              <a:rPr lang="fr-FR" sz="1300" dirty="0" err="1" smtClean="0"/>
              <a:t>dificuldades</a:t>
            </a:r>
            <a:r>
              <a:rPr lang="fr-FR" sz="1300" dirty="0" smtClean="0"/>
              <a:t>.</a:t>
            </a:r>
            <a:endParaRPr lang="pt-PT" sz="13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81600"/>
            <a:ext cx="600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36861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xão recta unidireccional 11"/>
          <p:cNvCxnSpPr/>
          <p:nvPr/>
        </p:nvCxnSpPr>
        <p:spPr>
          <a:xfrm>
            <a:off x="5257800" y="533400"/>
            <a:ext cx="1371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2"/>
          <p:cNvSpPr txBox="1">
            <a:spLocks/>
          </p:cNvSpPr>
          <p:nvPr/>
        </p:nvSpPr>
        <p:spPr>
          <a:xfrm>
            <a:off x="6629400" y="381000"/>
            <a:ext cx="2286000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pt-PT" sz="1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AEFA –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ELABORAÇÃO DE DOCUMENTOS COM O PERFIL DOS ALUNOS </a:t>
            </a:r>
            <a:r>
              <a:rPr lang="fr-FR" sz="1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(CAPACIDADES, DIFICULDADES, NECESSIDADES E PROGRESSOS) </a:t>
            </a:r>
            <a:r>
              <a:rPr lang="pt-PT" sz="10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DE  NOVOS INSTRUMENTOS DE REGISTO DE AVALIAÇÃO</a:t>
            </a:r>
            <a:endParaRPr kumimoji="0" lang="pt-PT" sz="10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05800" cy="1281332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i="1" dirty="0" smtClean="0"/>
              <a:t> </a:t>
            </a:r>
            <a:r>
              <a:rPr lang="pt-PT" sz="4000" b="1" i="1" dirty="0" smtClean="0"/>
              <a:t>Every pupil is </a:t>
            </a:r>
            <a:r>
              <a:rPr lang="pt-PT" sz="4000" b="1" i="1" dirty="0" err="1" smtClean="0"/>
              <a:t>important</a:t>
            </a:r>
            <a:r>
              <a:rPr lang="pt-PT" sz="4000" b="1" i="1" dirty="0" smtClean="0"/>
              <a:t> - </a:t>
            </a:r>
            <a:r>
              <a:rPr lang="pt-PT" sz="4000" b="1" i="1" dirty="0" err="1" smtClean="0"/>
              <a:t>Special</a:t>
            </a:r>
            <a:r>
              <a:rPr lang="pt-PT" sz="4000" b="1" i="1" dirty="0" smtClean="0"/>
              <a:t> education in Finland and in </a:t>
            </a:r>
            <a:r>
              <a:rPr lang="pt-PT" sz="4000" b="1" i="1" dirty="0" err="1" smtClean="0"/>
              <a:t>Europe</a:t>
            </a:r>
            <a:r>
              <a:rPr lang="pt-PT" sz="4000" b="1" i="1" dirty="0" smtClean="0"/>
              <a:t> </a:t>
            </a:r>
            <a:r>
              <a:rPr lang="pt-PT" sz="2000" b="1" dirty="0" smtClean="0"/>
              <a:t>Joensuu, Finlândia</a:t>
            </a:r>
            <a:r>
              <a:rPr lang="pt-PT" sz="2000" dirty="0" smtClean="0"/>
              <a:t>- abril </a:t>
            </a:r>
            <a:r>
              <a:rPr lang="pt-PT" sz="2000" b="1" dirty="0" smtClean="0"/>
              <a:t> 2017</a:t>
            </a:r>
            <a:endParaRPr lang="pt-PT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354749">
            <a:off x="79997" y="2185082"/>
            <a:ext cx="7772400" cy="475099"/>
          </a:xfrm>
        </p:spPr>
        <p:txBody>
          <a:bodyPr/>
          <a:lstStyle/>
          <a:p>
            <a:r>
              <a:rPr lang="pt-PT" sz="1300" b="1" dirty="0" smtClean="0"/>
              <a:t>UM PAÍS, UMA REALIDADE, UM CONCEITO, UM MODO DE VIDA “DIFERENTE”</a:t>
            </a:r>
            <a:endParaRPr lang="pt-PT" sz="13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211" t="12214" r="21739" b="53180"/>
          <a:stretch>
            <a:fillRect/>
          </a:stretch>
        </p:blipFill>
        <p:spPr bwMode="auto">
          <a:xfrm>
            <a:off x="685800" y="5105400"/>
            <a:ext cx="4527176" cy="13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Mize\Desktop\Vitor\Joensuu_Finlandia\IMG_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048000" cy="2286000"/>
          </a:xfrm>
          <a:prstGeom prst="rect">
            <a:avLst/>
          </a:prstGeom>
          <a:noFill/>
        </p:spPr>
      </p:pic>
      <p:pic>
        <p:nvPicPr>
          <p:cNvPr id="7174" name="Picture 6" descr="C:\Users\Mize\Desktop\Vitor\Joensuu_Finlandia\IMG_1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09900"/>
            <a:ext cx="2387600" cy="1790700"/>
          </a:xfrm>
          <a:prstGeom prst="rect">
            <a:avLst/>
          </a:prstGeom>
          <a:noFill/>
        </p:spPr>
      </p:pic>
      <p:cxnSp>
        <p:nvCxnSpPr>
          <p:cNvPr id="13" name="Conexão recta unidireccional 12"/>
          <p:cNvCxnSpPr/>
          <p:nvPr/>
        </p:nvCxnSpPr>
        <p:spPr>
          <a:xfrm>
            <a:off x="6096000" y="1524000"/>
            <a:ext cx="6858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ítulo 2"/>
          <p:cNvSpPr txBox="1">
            <a:spLocks/>
          </p:cNvSpPr>
          <p:nvPr/>
        </p:nvSpPr>
        <p:spPr>
          <a:xfrm>
            <a:off x="6705600" y="1676400"/>
            <a:ext cx="22860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pt-PT" sz="1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AEFA –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ELABORAÇÃO DE UM DRAFT DA PLANIFICAÇÃO DO NOVO ANO LETIVO  (deteção precoce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,” novo” espaço 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 vivência 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escolar – </a:t>
            </a:r>
            <a:r>
              <a:rPr kumimoji="0" lang="pt-PT" sz="1000" b="1" i="1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Espaço+</a:t>
            </a:r>
            <a:r>
              <a:rPr kumimoji="0" lang="pt-PT" sz="10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endParaRPr kumimoji="0" lang="pt-PT" sz="10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67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242668"/>
            <a:ext cx="3124200" cy="900332"/>
          </a:xfrm>
        </p:spPr>
        <p:txBody>
          <a:bodyPr/>
          <a:lstStyle/>
          <a:p>
            <a:r>
              <a:rPr lang="pt-PT" b="1" dirty="0" smtClean="0"/>
              <a:t>AEFA </a:t>
            </a:r>
            <a:endParaRPr lang="pt-PT" b="1" dirty="0"/>
          </a:p>
        </p:txBody>
      </p:sp>
      <p:pic>
        <p:nvPicPr>
          <p:cNvPr id="5121" name="Picture 1" descr="C:\Users\Mize\Desktop\Vitor\Feiras_de_Natal\IMG_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81400" y="3429000"/>
            <a:ext cx="2209800" cy="2209800"/>
          </a:xfrm>
          <a:prstGeom prst="rect">
            <a:avLst/>
          </a:prstGeom>
          <a:noFill/>
        </p:spPr>
      </p:pic>
      <p:pic>
        <p:nvPicPr>
          <p:cNvPr id="5122" name="Picture 2" descr="C:\Users\Mize\Desktop\Vitor\Feiras_de_Natal\2016_17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2483742" cy="185514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274393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276600"/>
            <a:ext cx="228682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352800"/>
            <a:ext cx="24736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124200" y="5638800"/>
            <a:ext cx="3124200" cy="6717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PROJETO CO-LAB</a:t>
            </a:r>
            <a:r>
              <a:rPr kumimoji="0" lang="pt-PT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PT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066800"/>
            <a:ext cx="3181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62000" y="41148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Juntos, podemos continuar </a:t>
            </a:r>
            <a:r>
              <a:rPr kumimoji="0" lang="pt-P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</a:t>
            </a:r>
            <a:r>
              <a:rPr kumimoji="0" lang="pt-PT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pt-PT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pt-PT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pt-PT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pt-PT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pt-PT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pt-P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358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43000" y="3524685"/>
            <a:ext cx="3733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pt-PT" sz="13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Plataforma </a:t>
            </a:r>
            <a:r>
              <a:rPr kumimoji="0" lang="pt-PT" sz="13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Moodle</a:t>
            </a:r>
            <a:r>
              <a:rPr kumimoji="0" lang="pt-PT" sz="13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0" lang="pt-PT" sz="13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http://ae-fa.pt/moodle/</a:t>
            </a:r>
            <a:endParaRPr kumimoji="0" lang="pt-PT" sz="13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xão recta unidireccional 8"/>
          <p:cNvCxnSpPr/>
          <p:nvPr/>
        </p:nvCxnSpPr>
        <p:spPr>
          <a:xfrm flipV="1">
            <a:off x="7239000" y="3352800"/>
            <a:ext cx="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 flipV="1">
            <a:off x="6781800" y="3352800"/>
            <a:ext cx="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 flipV="1">
            <a:off x="5486400" y="3352800"/>
            <a:ext cx="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1312</TotalTime>
  <Words>221</Words>
  <Application>Microsoft Office PowerPoint</Application>
  <PresentationFormat>Apresentação no Ecrã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Papel</vt:lpstr>
      <vt:lpstr>APRENDIZAGENS</vt:lpstr>
      <vt:lpstr>  Count me in  Randers, Dinamarca  - agosto 2015</vt:lpstr>
      <vt:lpstr>  Bett 2016 Londres, Reino  Unido - janeiro</vt:lpstr>
      <vt:lpstr>   UK educational system.  Diversity and equality  Plymouth, Reino Unido  - julho 2016</vt:lpstr>
      <vt:lpstr>  Job Shadowing Slough, Reino Unido  - setembro 2016</vt:lpstr>
      <vt:lpstr>   Every pupil is important - Special education in Finland and in Europe Joensuu, Finlândia- abril  2017</vt:lpstr>
      <vt:lpstr>AEFA 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continuar, certo?</dc:title>
  <dc:creator>Mize</dc:creator>
  <cp:lastModifiedBy>Mize</cp:lastModifiedBy>
  <cp:revision>100</cp:revision>
  <dcterms:created xsi:type="dcterms:W3CDTF">2017-07-18T17:11:14Z</dcterms:created>
  <dcterms:modified xsi:type="dcterms:W3CDTF">2017-07-26T11:12:29Z</dcterms:modified>
</cp:coreProperties>
</file>